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4" r:id="rId4"/>
    <p:sldId id="291" r:id="rId5"/>
    <p:sldId id="290" r:id="rId6"/>
    <p:sldId id="262" r:id="rId7"/>
    <p:sldId id="261" r:id="rId8"/>
    <p:sldId id="265" r:id="rId9"/>
    <p:sldId id="266" r:id="rId10"/>
    <p:sldId id="267" r:id="rId11"/>
    <p:sldId id="268" r:id="rId12"/>
    <p:sldId id="269" r:id="rId13"/>
    <p:sldId id="270" r:id="rId14"/>
    <p:sldId id="271" r:id="rId15"/>
    <p:sldId id="280" r:id="rId16"/>
    <p:sldId id="281" r:id="rId17"/>
    <p:sldId id="272" r:id="rId18"/>
    <p:sldId id="273" r:id="rId19"/>
    <p:sldId id="274" r:id="rId20"/>
    <p:sldId id="275" r:id="rId21"/>
    <p:sldId id="276" r:id="rId22"/>
    <p:sldId id="277" r:id="rId23"/>
    <p:sldId id="278" r:id="rId24"/>
    <p:sldId id="279" r:id="rId25"/>
    <p:sldId id="282" r:id="rId26"/>
    <p:sldId id="283" r:id="rId27"/>
    <p:sldId id="284" r:id="rId28"/>
    <p:sldId id="285" r:id="rId29"/>
    <p:sldId id="286" r:id="rId30"/>
    <p:sldId id="287" r:id="rId31"/>
    <p:sldId id="288" r:id="rId32"/>
    <p:sldId id="292" r:id="rId33"/>
    <p:sldId id="289"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14" autoAdjust="0"/>
  </p:normalViewPr>
  <p:slideViewPr>
    <p:cSldViewPr snapToGrid="0">
      <p:cViewPr varScale="1">
        <p:scale>
          <a:sx n="46" d="100"/>
          <a:sy n="46" d="100"/>
        </p:scale>
        <p:origin x="56" y="4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F2855D-8420-4CFF-8199-5674E799F93D}" type="doc">
      <dgm:prSet loTypeId="urn:microsoft.com/office/officeart/2005/8/layout/radial4" loCatId="relationship" qsTypeId="urn:microsoft.com/office/officeart/2005/8/quickstyle/simple5" qsCatId="simple" csTypeId="urn:microsoft.com/office/officeart/2005/8/colors/colorful3" csCatId="colorful" phldr="1"/>
      <dgm:spPr/>
      <dgm:t>
        <a:bodyPr/>
        <a:lstStyle/>
        <a:p>
          <a:endParaRPr lang="en-US"/>
        </a:p>
      </dgm:t>
    </dgm:pt>
    <dgm:pt modelId="{7867B9B7-8F50-448C-8E82-7C80C9AF7E23}">
      <dgm:prSet phldrT="[Text]" custT="1"/>
      <dgm:spPr/>
      <dgm:t>
        <a:bodyPr/>
        <a:lstStyle/>
        <a:p>
          <a:r>
            <a:rPr lang="en-US" sz="2000" dirty="0"/>
            <a:t>Increasing potential for ICT to be an equalizer</a:t>
          </a:r>
        </a:p>
      </dgm:t>
      <dgm:extLst>
        <a:ext uri="{E40237B7-FDA0-4F09-8148-C483321AD2D9}">
          <dgm14:cNvPr xmlns:dgm14="http://schemas.microsoft.com/office/drawing/2010/diagram" id="0" name="" descr="A converging radial is used to depict the following:&#10;Increasing potential for ICT to be an equalizer is influenced by:&#10;(i) ICT increasingly used for governance, service delivery, access to information&#10;(ii) Mainstream ICTs are increasingly accessible with a range of assistive features&#10;" title="Diagram showing convering factors for increased ICT access"/>
        </a:ext>
      </dgm:extLst>
    </dgm:pt>
    <dgm:pt modelId="{E0389241-3448-4E9F-87D8-F0F15206FE0E}" type="parTrans" cxnId="{14EA5D49-B09D-4E40-B3C6-B1BFD9E869D2}">
      <dgm:prSet/>
      <dgm:spPr/>
      <dgm:t>
        <a:bodyPr/>
        <a:lstStyle/>
        <a:p>
          <a:endParaRPr lang="en-US" sz="2000"/>
        </a:p>
      </dgm:t>
    </dgm:pt>
    <dgm:pt modelId="{26DEF2F8-BFBF-4CC9-BF21-2B2C5916E4A5}" type="sibTrans" cxnId="{14EA5D49-B09D-4E40-B3C6-B1BFD9E869D2}">
      <dgm:prSet/>
      <dgm:spPr/>
      <dgm:t>
        <a:bodyPr/>
        <a:lstStyle/>
        <a:p>
          <a:endParaRPr lang="en-US" sz="2000"/>
        </a:p>
      </dgm:t>
    </dgm:pt>
    <dgm:pt modelId="{2E8A491D-A86E-4780-9DBC-6A85BB625207}">
      <dgm:prSet phldrT="[Text]" custT="1"/>
      <dgm:spPr/>
      <dgm:t>
        <a:bodyPr/>
        <a:lstStyle/>
        <a:p>
          <a:r>
            <a:rPr lang="en-US" sz="2000" dirty="0"/>
            <a:t>ICT increasingly used for service delivery, access to information</a:t>
          </a:r>
        </a:p>
      </dgm:t>
      <dgm:extLst>
        <a:ext uri="{E40237B7-FDA0-4F09-8148-C483321AD2D9}">
          <dgm14:cNvPr xmlns:dgm14="http://schemas.microsoft.com/office/drawing/2010/diagram" id="0" name="" descr="A converging radial is used to depict the following:&#10;Increasing potential for ICT to be an equalizer is influenced by:&#10;(i) ICT increasingly used for governance, service delivery, access to information&#10;(ii) Mainstream ICTs are increasingly accessible with a range of assistive features&#10;" title="Diagram showing convering factors for increased ICT access"/>
        </a:ext>
      </dgm:extLst>
    </dgm:pt>
    <dgm:pt modelId="{EDB9FC96-26DE-4138-A808-F6F18A05C971}" type="parTrans" cxnId="{9546D2A1-6F75-453C-9579-8C2264833356}">
      <dgm:prSet/>
      <dgm:spPr/>
      <dgm:t>
        <a:bodyPr/>
        <a:lstStyle/>
        <a:p>
          <a:endParaRPr lang="en-US" sz="2000"/>
        </a:p>
      </dgm:t>
    </dgm:pt>
    <dgm:pt modelId="{A31D1968-A22B-495E-85A1-90F7D7EEA1A1}" type="sibTrans" cxnId="{9546D2A1-6F75-453C-9579-8C2264833356}">
      <dgm:prSet/>
      <dgm:spPr/>
      <dgm:t>
        <a:bodyPr/>
        <a:lstStyle/>
        <a:p>
          <a:endParaRPr lang="en-US" sz="2000"/>
        </a:p>
      </dgm:t>
    </dgm:pt>
    <dgm:pt modelId="{98807942-31B4-4D68-80EB-63E46C3EF4F8}">
      <dgm:prSet phldrT="[Text]" custT="1"/>
      <dgm:spPr/>
      <dgm:t>
        <a:bodyPr/>
        <a:lstStyle/>
        <a:p>
          <a:r>
            <a:rPr lang="en-US" sz="2000" dirty="0"/>
            <a:t>Mainstream ICTs are increasingly accessible with a range of assistive features</a:t>
          </a:r>
        </a:p>
      </dgm:t>
      <dgm:extLst>
        <a:ext uri="{E40237B7-FDA0-4F09-8148-C483321AD2D9}">
          <dgm14:cNvPr xmlns:dgm14="http://schemas.microsoft.com/office/drawing/2010/diagram" id="0" name="" descr="A converging radial is used to depict the following:&#10;Increasing potential for ICT to be an equalizer is influenced by:&#10;(i) ICT increasingly used for governance, service delivery, access to information&#10;(ii) Mainstream ICTs are increasingly accessible with a range of assistive features&#10;" title="Diagram showing convering factors for increased ICT access"/>
        </a:ext>
      </dgm:extLst>
    </dgm:pt>
    <dgm:pt modelId="{9371D7CE-71F9-4194-BFED-6B3031E0C22F}" type="parTrans" cxnId="{F49F11BD-27B3-4963-B615-73AEAEFAB141}">
      <dgm:prSet/>
      <dgm:spPr/>
      <dgm:t>
        <a:bodyPr/>
        <a:lstStyle/>
        <a:p>
          <a:endParaRPr lang="en-US" sz="2000"/>
        </a:p>
      </dgm:t>
    </dgm:pt>
    <dgm:pt modelId="{82E029F9-A24A-4D4F-9ECC-1E9D1A5EBB6B}" type="sibTrans" cxnId="{F49F11BD-27B3-4963-B615-73AEAEFAB141}">
      <dgm:prSet/>
      <dgm:spPr/>
      <dgm:t>
        <a:bodyPr/>
        <a:lstStyle/>
        <a:p>
          <a:endParaRPr lang="en-US" sz="2000"/>
        </a:p>
      </dgm:t>
    </dgm:pt>
    <dgm:pt modelId="{A20A0555-0861-40A2-ABA5-85987AF778AE}">
      <dgm:prSet phldrT="[Text]" custT="1"/>
      <dgm:spPr/>
      <dgm:t>
        <a:bodyPr/>
        <a:lstStyle/>
        <a:p>
          <a:r>
            <a:rPr lang="en-US" sz="2000" dirty="0"/>
            <a:t>Access to internet seen as human right</a:t>
          </a:r>
        </a:p>
      </dgm:t>
      <dgm:extLst>
        <a:ext uri="{E40237B7-FDA0-4F09-8148-C483321AD2D9}">
          <dgm14:cNvPr xmlns:dgm14="http://schemas.microsoft.com/office/drawing/2010/diagram" id="0" name="" descr="A converging radial is used to depict the following:&#10;Increasing potential for ICT to be an equalizer is influenced by:&#10;(i) ICT increasingly used for governance, service delivery, access to information&#10;(ii) Mainstream ICTs are increasingly accessible with a range of assistive features&#10;" title="Diagram showing convering factors for increased ICT access"/>
        </a:ext>
      </dgm:extLst>
    </dgm:pt>
    <dgm:pt modelId="{CF712B58-F8F2-4E4B-A3D3-F7D0281FC8CB}" type="parTrans" cxnId="{840FEAE9-8C4F-4B90-8859-AB4542AD5E89}">
      <dgm:prSet/>
      <dgm:spPr/>
      <dgm:t>
        <a:bodyPr/>
        <a:lstStyle/>
        <a:p>
          <a:endParaRPr lang="en-US" sz="2000"/>
        </a:p>
      </dgm:t>
    </dgm:pt>
    <dgm:pt modelId="{FB7DA0DE-A89B-40E1-9B77-AB9EF58D2C0D}" type="sibTrans" cxnId="{840FEAE9-8C4F-4B90-8859-AB4542AD5E89}">
      <dgm:prSet/>
      <dgm:spPr/>
      <dgm:t>
        <a:bodyPr/>
        <a:lstStyle/>
        <a:p>
          <a:endParaRPr lang="en-US" sz="2000"/>
        </a:p>
      </dgm:t>
    </dgm:pt>
    <dgm:pt modelId="{2D9782D8-8878-4B31-A6EF-C6C17D5B1013}" type="pres">
      <dgm:prSet presAssocID="{52F2855D-8420-4CFF-8199-5674E799F93D}" presName="cycle" presStyleCnt="0">
        <dgm:presLayoutVars>
          <dgm:chMax val="1"/>
          <dgm:dir/>
          <dgm:animLvl val="ctr"/>
          <dgm:resizeHandles val="exact"/>
        </dgm:presLayoutVars>
      </dgm:prSet>
      <dgm:spPr/>
    </dgm:pt>
    <dgm:pt modelId="{4181647D-06B0-4BED-A410-19DF7E1F5929}" type="pres">
      <dgm:prSet presAssocID="{7867B9B7-8F50-448C-8E82-7C80C9AF7E23}" presName="centerShape" presStyleLbl="node0" presStyleIdx="0" presStyleCnt="1"/>
      <dgm:spPr/>
    </dgm:pt>
    <dgm:pt modelId="{D5F81647-3E44-4756-BFDE-F187C04F2189}" type="pres">
      <dgm:prSet presAssocID="{CF712B58-F8F2-4E4B-A3D3-F7D0281FC8CB}" presName="parTrans" presStyleLbl="bgSibTrans2D1" presStyleIdx="0" presStyleCnt="3"/>
      <dgm:spPr/>
    </dgm:pt>
    <dgm:pt modelId="{B53A97C4-6546-4AF4-B7D6-13E6C249C097}" type="pres">
      <dgm:prSet presAssocID="{A20A0555-0861-40A2-ABA5-85987AF778AE}" presName="node" presStyleLbl="node1" presStyleIdx="0" presStyleCnt="3">
        <dgm:presLayoutVars>
          <dgm:bulletEnabled val="1"/>
        </dgm:presLayoutVars>
      </dgm:prSet>
      <dgm:spPr/>
    </dgm:pt>
    <dgm:pt modelId="{2599E14F-40ED-45C6-933C-1E32E2B15924}" type="pres">
      <dgm:prSet presAssocID="{EDB9FC96-26DE-4138-A808-F6F18A05C971}" presName="parTrans" presStyleLbl="bgSibTrans2D1" presStyleIdx="1" presStyleCnt="3"/>
      <dgm:spPr/>
    </dgm:pt>
    <dgm:pt modelId="{9D416861-F4EE-4C7C-A5D4-2B6F605A57E1}" type="pres">
      <dgm:prSet presAssocID="{2E8A491D-A86E-4780-9DBC-6A85BB625207}" presName="node" presStyleLbl="node1" presStyleIdx="1" presStyleCnt="3">
        <dgm:presLayoutVars>
          <dgm:bulletEnabled val="1"/>
        </dgm:presLayoutVars>
      </dgm:prSet>
      <dgm:spPr/>
    </dgm:pt>
    <dgm:pt modelId="{49778A49-355E-49EB-8602-7B11626D2A28}" type="pres">
      <dgm:prSet presAssocID="{9371D7CE-71F9-4194-BFED-6B3031E0C22F}" presName="parTrans" presStyleLbl="bgSibTrans2D1" presStyleIdx="2" presStyleCnt="3"/>
      <dgm:spPr/>
    </dgm:pt>
    <dgm:pt modelId="{831F7953-F4F8-4A8B-94DD-64C35CF01732}" type="pres">
      <dgm:prSet presAssocID="{98807942-31B4-4D68-80EB-63E46C3EF4F8}" presName="node" presStyleLbl="node1" presStyleIdx="2" presStyleCnt="3">
        <dgm:presLayoutVars>
          <dgm:bulletEnabled val="1"/>
        </dgm:presLayoutVars>
      </dgm:prSet>
      <dgm:spPr/>
    </dgm:pt>
  </dgm:ptLst>
  <dgm:cxnLst>
    <dgm:cxn modelId="{11595008-DF8D-4713-8019-9262F85DE8DE}" type="presOf" srcId="{52F2855D-8420-4CFF-8199-5674E799F93D}" destId="{2D9782D8-8878-4B31-A6EF-C6C17D5B1013}" srcOrd="0" destOrd="0" presId="urn:microsoft.com/office/officeart/2005/8/layout/radial4"/>
    <dgm:cxn modelId="{29771E0B-640C-4F37-A80D-345A81A3A450}" type="presOf" srcId="{2E8A491D-A86E-4780-9DBC-6A85BB625207}" destId="{9D416861-F4EE-4C7C-A5D4-2B6F605A57E1}" srcOrd="0" destOrd="0" presId="urn:microsoft.com/office/officeart/2005/8/layout/radial4"/>
    <dgm:cxn modelId="{D9C96A44-4E79-4F10-8D73-4567B4BC7ECC}" type="presOf" srcId="{EDB9FC96-26DE-4138-A808-F6F18A05C971}" destId="{2599E14F-40ED-45C6-933C-1E32E2B15924}" srcOrd="0" destOrd="0" presId="urn:microsoft.com/office/officeart/2005/8/layout/radial4"/>
    <dgm:cxn modelId="{14EA5D49-B09D-4E40-B3C6-B1BFD9E869D2}" srcId="{52F2855D-8420-4CFF-8199-5674E799F93D}" destId="{7867B9B7-8F50-448C-8E82-7C80C9AF7E23}" srcOrd="0" destOrd="0" parTransId="{E0389241-3448-4E9F-87D8-F0F15206FE0E}" sibTransId="{26DEF2F8-BFBF-4CC9-BF21-2B2C5916E4A5}"/>
    <dgm:cxn modelId="{9546D2A1-6F75-453C-9579-8C2264833356}" srcId="{7867B9B7-8F50-448C-8E82-7C80C9AF7E23}" destId="{2E8A491D-A86E-4780-9DBC-6A85BB625207}" srcOrd="1" destOrd="0" parTransId="{EDB9FC96-26DE-4138-A808-F6F18A05C971}" sibTransId="{A31D1968-A22B-495E-85A1-90F7D7EEA1A1}"/>
    <dgm:cxn modelId="{F4B9E7AB-F670-40C2-949E-095DA0119361}" type="presOf" srcId="{A20A0555-0861-40A2-ABA5-85987AF778AE}" destId="{B53A97C4-6546-4AF4-B7D6-13E6C249C097}" srcOrd="0" destOrd="0" presId="urn:microsoft.com/office/officeart/2005/8/layout/radial4"/>
    <dgm:cxn modelId="{F49F11BD-27B3-4963-B615-73AEAEFAB141}" srcId="{7867B9B7-8F50-448C-8E82-7C80C9AF7E23}" destId="{98807942-31B4-4D68-80EB-63E46C3EF4F8}" srcOrd="2" destOrd="0" parTransId="{9371D7CE-71F9-4194-BFED-6B3031E0C22F}" sibTransId="{82E029F9-A24A-4D4F-9ECC-1E9D1A5EBB6B}"/>
    <dgm:cxn modelId="{790062CC-F9DF-4E9B-AE41-68122E16503B}" type="presOf" srcId="{9371D7CE-71F9-4194-BFED-6B3031E0C22F}" destId="{49778A49-355E-49EB-8602-7B11626D2A28}" srcOrd="0" destOrd="0" presId="urn:microsoft.com/office/officeart/2005/8/layout/radial4"/>
    <dgm:cxn modelId="{CACEE7DA-66A0-4618-A3D0-A0843FB6238A}" type="presOf" srcId="{CF712B58-F8F2-4E4B-A3D3-F7D0281FC8CB}" destId="{D5F81647-3E44-4756-BFDE-F187C04F2189}" srcOrd="0" destOrd="0" presId="urn:microsoft.com/office/officeart/2005/8/layout/radial4"/>
    <dgm:cxn modelId="{7E3CA7E6-2733-444F-8FFF-05F6BF8BE996}" type="presOf" srcId="{98807942-31B4-4D68-80EB-63E46C3EF4F8}" destId="{831F7953-F4F8-4A8B-94DD-64C35CF01732}" srcOrd="0" destOrd="0" presId="urn:microsoft.com/office/officeart/2005/8/layout/radial4"/>
    <dgm:cxn modelId="{840FEAE9-8C4F-4B90-8859-AB4542AD5E89}" srcId="{7867B9B7-8F50-448C-8E82-7C80C9AF7E23}" destId="{A20A0555-0861-40A2-ABA5-85987AF778AE}" srcOrd="0" destOrd="0" parTransId="{CF712B58-F8F2-4E4B-A3D3-F7D0281FC8CB}" sibTransId="{FB7DA0DE-A89B-40E1-9B77-AB9EF58D2C0D}"/>
    <dgm:cxn modelId="{9E9027F0-2466-477D-AA4C-2F97B7F31E11}" type="presOf" srcId="{7867B9B7-8F50-448C-8E82-7C80C9AF7E23}" destId="{4181647D-06B0-4BED-A410-19DF7E1F5929}" srcOrd="0" destOrd="0" presId="urn:microsoft.com/office/officeart/2005/8/layout/radial4"/>
    <dgm:cxn modelId="{15E0475F-BE74-4425-B938-284946104A87}" type="presParOf" srcId="{2D9782D8-8878-4B31-A6EF-C6C17D5B1013}" destId="{4181647D-06B0-4BED-A410-19DF7E1F5929}" srcOrd="0" destOrd="0" presId="urn:microsoft.com/office/officeart/2005/8/layout/radial4"/>
    <dgm:cxn modelId="{77E591FC-710F-4E0A-B682-617A548B2BD9}" type="presParOf" srcId="{2D9782D8-8878-4B31-A6EF-C6C17D5B1013}" destId="{D5F81647-3E44-4756-BFDE-F187C04F2189}" srcOrd="1" destOrd="0" presId="urn:microsoft.com/office/officeart/2005/8/layout/radial4"/>
    <dgm:cxn modelId="{D1A923A4-FA1B-4C68-9758-91B5A99AC420}" type="presParOf" srcId="{2D9782D8-8878-4B31-A6EF-C6C17D5B1013}" destId="{B53A97C4-6546-4AF4-B7D6-13E6C249C097}" srcOrd="2" destOrd="0" presId="urn:microsoft.com/office/officeart/2005/8/layout/radial4"/>
    <dgm:cxn modelId="{FB44911C-9D4C-4C20-AE21-D2D47A43CFA2}" type="presParOf" srcId="{2D9782D8-8878-4B31-A6EF-C6C17D5B1013}" destId="{2599E14F-40ED-45C6-933C-1E32E2B15924}" srcOrd="3" destOrd="0" presId="urn:microsoft.com/office/officeart/2005/8/layout/radial4"/>
    <dgm:cxn modelId="{E0DAB327-AB2F-46F0-B3EA-1ADAEDCC79CF}" type="presParOf" srcId="{2D9782D8-8878-4B31-A6EF-C6C17D5B1013}" destId="{9D416861-F4EE-4C7C-A5D4-2B6F605A57E1}" srcOrd="4" destOrd="0" presId="urn:microsoft.com/office/officeart/2005/8/layout/radial4"/>
    <dgm:cxn modelId="{2BA28AA9-D7F3-4986-8F65-C4D6438EF6EB}" type="presParOf" srcId="{2D9782D8-8878-4B31-A6EF-C6C17D5B1013}" destId="{49778A49-355E-49EB-8602-7B11626D2A28}" srcOrd="5" destOrd="0" presId="urn:microsoft.com/office/officeart/2005/8/layout/radial4"/>
    <dgm:cxn modelId="{2C037D8E-7179-4FE4-8322-42CCA2CCFD5B}" type="presParOf" srcId="{2D9782D8-8878-4B31-A6EF-C6C17D5B1013}" destId="{831F7953-F4F8-4A8B-94DD-64C35CF01732}"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81647D-06B0-4BED-A410-19DF7E1F5929}">
      <dsp:nvSpPr>
        <dsp:cNvPr id="0" name=""/>
        <dsp:cNvSpPr/>
      </dsp:nvSpPr>
      <dsp:spPr>
        <a:xfrm>
          <a:off x="3726667" y="2582614"/>
          <a:ext cx="2166052" cy="2166052"/>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Increasing potential for ICT to be an equalizer</a:t>
          </a:r>
        </a:p>
      </dsp:txBody>
      <dsp:txXfrm>
        <a:off x="4043878" y="2899825"/>
        <a:ext cx="1531630" cy="1531630"/>
      </dsp:txXfrm>
    </dsp:sp>
    <dsp:sp modelId="{D5F81647-3E44-4756-BFDE-F187C04F2189}">
      <dsp:nvSpPr>
        <dsp:cNvPr id="0" name=""/>
        <dsp:cNvSpPr/>
      </dsp:nvSpPr>
      <dsp:spPr>
        <a:xfrm rot="12900000">
          <a:off x="2331195" y="2203527"/>
          <a:ext cx="1662399" cy="617325"/>
        </a:xfrm>
        <a:prstGeom prst="leftArrow">
          <a:avLst>
            <a:gd name="adj1" fmla="val 60000"/>
            <a:gd name="adj2" fmla="val 5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B53A97C4-6546-4AF4-B7D6-13E6C249C097}">
      <dsp:nvSpPr>
        <dsp:cNvPr id="0" name=""/>
        <dsp:cNvSpPr/>
      </dsp:nvSpPr>
      <dsp:spPr>
        <a:xfrm>
          <a:off x="1452641" y="1212333"/>
          <a:ext cx="2057750" cy="1646200"/>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Access to internet seen as human right</a:t>
          </a:r>
        </a:p>
      </dsp:txBody>
      <dsp:txXfrm>
        <a:off x="1500857" y="1260549"/>
        <a:ext cx="1961318" cy="1549768"/>
      </dsp:txXfrm>
    </dsp:sp>
    <dsp:sp modelId="{2599E14F-40ED-45C6-933C-1E32E2B15924}">
      <dsp:nvSpPr>
        <dsp:cNvPr id="0" name=""/>
        <dsp:cNvSpPr/>
      </dsp:nvSpPr>
      <dsp:spPr>
        <a:xfrm rot="16200000">
          <a:off x="3978493" y="1345998"/>
          <a:ext cx="1662399" cy="617325"/>
        </a:xfrm>
        <a:prstGeom prst="leftArrow">
          <a:avLst>
            <a:gd name="adj1" fmla="val 60000"/>
            <a:gd name="adj2" fmla="val 50000"/>
          </a:avLst>
        </a:prstGeom>
        <a:gradFill rotWithShape="0">
          <a:gsLst>
            <a:gs pos="0">
              <a:schemeClr val="accent3">
                <a:hueOff val="1355300"/>
                <a:satOff val="50000"/>
                <a:lumOff val="-7353"/>
                <a:alphaOff val="0"/>
                <a:satMod val="103000"/>
                <a:lumMod val="102000"/>
                <a:tint val="94000"/>
              </a:schemeClr>
            </a:gs>
            <a:gs pos="50000">
              <a:schemeClr val="accent3">
                <a:hueOff val="1355300"/>
                <a:satOff val="50000"/>
                <a:lumOff val="-7353"/>
                <a:alphaOff val="0"/>
                <a:satMod val="110000"/>
                <a:lumMod val="100000"/>
                <a:shade val="100000"/>
              </a:schemeClr>
            </a:gs>
            <a:gs pos="100000">
              <a:schemeClr val="accent3">
                <a:hueOff val="1355300"/>
                <a:satOff val="50000"/>
                <a:lumOff val="-7353"/>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9D416861-F4EE-4C7C-A5D4-2B6F605A57E1}">
      <dsp:nvSpPr>
        <dsp:cNvPr id="0" name=""/>
        <dsp:cNvSpPr/>
      </dsp:nvSpPr>
      <dsp:spPr>
        <a:xfrm>
          <a:off x="3780818" y="360"/>
          <a:ext cx="2057750" cy="1646200"/>
        </a:xfrm>
        <a:prstGeom prst="roundRect">
          <a:avLst>
            <a:gd name="adj" fmla="val 10000"/>
          </a:avLst>
        </a:prstGeom>
        <a:gradFill rotWithShape="0">
          <a:gsLst>
            <a:gs pos="0">
              <a:schemeClr val="accent3">
                <a:hueOff val="1355300"/>
                <a:satOff val="50000"/>
                <a:lumOff val="-7353"/>
                <a:alphaOff val="0"/>
                <a:satMod val="103000"/>
                <a:lumMod val="102000"/>
                <a:tint val="94000"/>
              </a:schemeClr>
            </a:gs>
            <a:gs pos="50000">
              <a:schemeClr val="accent3">
                <a:hueOff val="1355300"/>
                <a:satOff val="50000"/>
                <a:lumOff val="-7353"/>
                <a:alphaOff val="0"/>
                <a:satMod val="110000"/>
                <a:lumMod val="100000"/>
                <a:shade val="100000"/>
              </a:schemeClr>
            </a:gs>
            <a:gs pos="100000">
              <a:schemeClr val="accent3">
                <a:hueOff val="1355300"/>
                <a:satOff val="50000"/>
                <a:lumOff val="-7353"/>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ICT increasingly used for service delivery, access to information</a:t>
          </a:r>
        </a:p>
      </dsp:txBody>
      <dsp:txXfrm>
        <a:off x="3829034" y="48576"/>
        <a:ext cx="1961318" cy="1549768"/>
      </dsp:txXfrm>
    </dsp:sp>
    <dsp:sp modelId="{49778A49-355E-49EB-8602-7B11626D2A28}">
      <dsp:nvSpPr>
        <dsp:cNvPr id="0" name=""/>
        <dsp:cNvSpPr/>
      </dsp:nvSpPr>
      <dsp:spPr>
        <a:xfrm rot="19500000">
          <a:off x="5625791" y="2203527"/>
          <a:ext cx="1662399" cy="617325"/>
        </a:xfrm>
        <a:prstGeom prst="leftArrow">
          <a:avLst>
            <a:gd name="adj1" fmla="val 60000"/>
            <a:gd name="adj2" fmla="val 50000"/>
          </a:avLst>
        </a:prstGeom>
        <a:gradFill rotWithShape="0">
          <a:gsLst>
            <a:gs pos="0">
              <a:schemeClr val="accent3">
                <a:hueOff val="2710599"/>
                <a:satOff val="100000"/>
                <a:lumOff val="-14706"/>
                <a:alphaOff val="0"/>
                <a:satMod val="103000"/>
                <a:lumMod val="102000"/>
                <a:tint val="94000"/>
              </a:schemeClr>
            </a:gs>
            <a:gs pos="50000">
              <a:schemeClr val="accent3">
                <a:hueOff val="2710599"/>
                <a:satOff val="100000"/>
                <a:lumOff val="-14706"/>
                <a:alphaOff val="0"/>
                <a:satMod val="110000"/>
                <a:lumMod val="100000"/>
                <a:shade val="100000"/>
              </a:schemeClr>
            </a:gs>
            <a:gs pos="100000">
              <a:schemeClr val="accent3">
                <a:hueOff val="2710599"/>
                <a:satOff val="100000"/>
                <a:lumOff val="-14706"/>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831F7953-F4F8-4A8B-94DD-64C35CF01732}">
      <dsp:nvSpPr>
        <dsp:cNvPr id="0" name=""/>
        <dsp:cNvSpPr/>
      </dsp:nvSpPr>
      <dsp:spPr>
        <a:xfrm>
          <a:off x="6108995" y="1212333"/>
          <a:ext cx="2057750" cy="1646200"/>
        </a:xfrm>
        <a:prstGeom prst="roundRect">
          <a:avLst>
            <a:gd name="adj" fmla="val 10000"/>
          </a:avLst>
        </a:prstGeom>
        <a:gradFill rotWithShape="0">
          <a:gsLst>
            <a:gs pos="0">
              <a:schemeClr val="accent3">
                <a:hueOff val="2710599"/>
                <a:satOff val="100000"/>
                <a:lumOff val="-14706"/>
                <a:alphaOff val="0"/>
                <a:satMod val="103000"/>
                <a:lumMod val="102000"/>
                <a:tint val="94000"/>
              </a:schemeClr>
            </a:gs>
            <a:gs pos="50000">
              <a:schemeClr val="accent3">
                <a:hueOff val="2710599"/>
                <a:satOff val="100000"/>
                <a:lumOff val="-14706"/>
                <a:alphaOff val="0"/>
                <a:satMod val="110000"/>
                <a:lumMod val="100000"/>
                <a:shade val="100000"/>
              </a:schemeClr>
            </a:gs>
            <a:gs pos="100000">
              <a:schemeClr val="accent3">
                <a:hueOff val="2710599"/>
                <a:satOff val="100000"/>
                <a:lumOff val="-14706"/>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Mainstream ICTs are increasingly accessible with a range of assistive features</a:t>
          </a:r>
        </a:p>
      </dsp:txBody>
      <dsp:txXfrm>
        <a:off x="6157211" y="1260549"/>
        <a:ext cx="1961318" cy="1549768"/>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5062EC5-4DA7-4F83-8164-4EFB8FE50DF3}" type="datetimeFigureOut">
              <a:rPr lang="en-US" smtClean="0"/>
              <a:t>12/13/2017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A9E348-61CF-4BDF-938E-B7F199613FB0}" type="slidenum">
              <a:rPr lang="en-US" smtClean="0"/>
              <a:t>‹#›</a:t>
            </a:fld>
            <a:endParaRPr lang="en-US"/>
          </a:p>
        </p:txBody>
      </p:sp>
    </p:spTree>
    <p:extLst>
      <p:ext uri="{BB962C8B-B14F-4D97-AF65-F5344CB8AC3E}">
        <p14:creationId xmlns:p14="http://schemas.microsoft.com/office/powerpoint/2010/main" val="3991162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5062EC5-4DA7-4F83-8164-4EFB8FE50DF3}" type="datetimeFigureOut">
              <a:rPr lang="en-US" smtClean="0"/>
              <a:t>12/13/2017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A9E348-61CF-4BDF-938E-B7F199613FB0}" type="slidenum">
              <a:rPr lang="en-US" smtClean="0"/>
              <a:t>‹#›</a:t>
            </a:fld>
            <a:endParaRPr lang="en-US"/>
          </a:p>
        </p:txBody>
      </p:sp>
    </p:spTree>
    <p:extLst>
      <p:ext uri="{BB962C8B-B14F-4D97-AF65-F5344CB8AC3E}">
        <p14:creationId xmlns:p14="http://schemas.microsoft.com/office/powerpoint/2010/main" val="369372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5062EC5-4DA7-4F83-8164-4EFB8FE50DF3}" type="datetimeFigureOut">
              <a:rPr lang="en-US" smtClean="0"/>
              <a:t>12/13/2017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A9E348-61CF-4BDF-938E-B7F199613FB0}" type="slidenum">
              <a:rPr lang="en-US" smtClean="0"/>
              <a:t>‹#›</a:t>
            </a:fld>
            <a:endParaRPr lang="en-US"/>
          </a:p>
        </p:txBody>
      </p:sp>
    </p:spTree>
    <p:extLst>
      <p:ext uri="{BB962C8B-B14F-4D97-AF65-F5344CB8AC3E}">
        <p14:creationId xmlns:p14="http://schemas.microsoft.com/office/powerpoint/2010/main" val="1844893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5062EC5-4DA7-4F83-8164-4EFB8FE50DF3}" type="datetimeFigureOut">
              <a:rPr lang="en-US" smtClean="0"/>
              <a:t>12/13/2017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A9E348-61CF-4BDF-938E-B7F199613FB0}" type="slidenum">
              <a:rPr lang="en-US" smtClean="0"/>
              <a:t>‹#›</a:t>
            </a:fld>
            <a:endParaRPr lang="en-US"/>
          </a:p>
        </p:txBody>
      </p:sp>
    </p:spTree>
    <p:extLst>
      <p:ext uri="{BB962C8B-B14F-4D97-AF65-F5344CB8AC3E}">
        <p14:creationId xmlns:p14="http://schemas.microsoft.com/office/powerpoint/2010/main" val="3188380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5062EC5-4DA7-4F83-8164-4EFB8FE50DF3}" type="datetimeFigureOut">
              <a:rPr lang="en-US" smtClean="0"/>
              <a:t>12/13/2017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A9E348-61CF-4BDF-938E-B7F199613FB0}" type="slidenum">
              <a:rPr lang="en-US" smtClean="0"/>
              <a:t>‹#›</a:t>
            </a:fld>
            <a:endParaRPr lang="en-US"/>
          </a:p>
        </p:txBody>
      </p:sp>
    </p:spTree>
    <p:extLst>
      <p:ext uri="{BB962C8B-B14F-4D97-AF65-F5344CB8AC3E}">
        <p14:creationId xmlns:p14="http://schemas.microsoft.com/office/powerpoint/2010/main" val="22945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5062EC5-4DA7-4F83-8164-4EFB8FE50DF3}" type="datetimeFigureOut">
              <a:rPr lang="en-US" smtClean="0"/>
              <a:t>12/13/2017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A9E348-61CF-4BDF-938E-B7F199613FB0}" type="slidenum">
              <a:rPr lang="en-US" smtClean="0"/>
              <a:t>‹#›</a:t>
            </a:fld>
            <a:endParaRPr lang="en-US"/>
          </a:p>
        </p:txBody>
      </p:sp>
    </p:spTree>
    <p:extLst>
      <p:ext uri="{BB962C8B-B14F-4D97-AF65-F5344CB8AC3E}">
        <p14:creationId xmlns:p14="http://schemas.microsoft.com/office/powerpoint/2010/main" val="2625462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5062EC5-4DA7-4F83-8164-4EFB8FE50DF3}" type="datetimeFigureOut">
              <a:rPr lang="en-US" smtClean="0"/>
              <a:t>12/13/2017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A9E348-61CF-4BDF-938E-B7F199613FB0}" type="slidenum">
              <a:rPr lang="en-US" smtClean="0"/>
              <a:t>‹#›</a:t>
            </a:fld>
            <a:endParaRPr lang="en-US"/>
          </a:p>
        </p:txBody>
      </p:sp>
    </p:spTree>
    <p:extLst>
      <p:ext uri="{BB962C8B-B14F-4D97-AF65-F5344CB8AC3E}">
        <p14:creationId xmlns:p14="http://schemas.microsoft.com/office/powerpoint/2010/main" val="2570518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5062EC5-4DA7-4F83-8164-4EFB8FE50DF3}" type="datetimeFigureOut">
              <a:rPr lang="en-US" smtClean="0"/>
              <a:t>12/13/2017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A9E348-61CF-4BDF-938E-B7F199613FB0}" type="slidenum">
              <a:rPr lang="en-US" smtClean="0"/>
              <a:t>‹#›</a:t>
            </a:fld>
            <a:endParaRPr lang="en-US"/>
          </a:p>
        </p:txBody>
      </p:sp>
    </p:spTree>
    <p:extLst>
      <p:ext uri="{BB962C8B-B14F-4D97-AF65-F5344CB8AC3E}">
        <p14:creationId xmlns:p14="http://schemas.microsoft.com/office/powerpoint/2010/main" val="803925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062EC5-4DA7-4F83-8164-4EFB8FE50DF3}" type="datetimeFigureOut">
              <a:rPr lang="en-US" smtClean="0"/>
              <a:t>12/13/2017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A9E348-61CF-4BDF-938E-B7F199613FB0}" type="slidenum">
              <a:rPr lang="en-US" smtClean="0"/>
              <a:t>‹#›</a:t>
            </a:fld>
            <a:endParaRPr lang="en-US"/>
          </a:p>
        </p:txBody>
      </p:sp>
    </p:spTree>
    <p:extLst>
      <p:ext uri="{BB962C8B-B14F-4D97-AF65-F5344CB8AC3E}">
        <p14:creationId xmlns:p14="http://schemas.microsoft.com/office/powerpoint/2010/main" val="4069416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5062EC5-4DA7-4F83-8164-4EFB8FE50DF3}" type="datetimeFigureOut">
              <a:rPr lang="en-US" smtClean="0"/>
              <a:t>12/13/2017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A9E348-61CF-4BDF-938E-B7F199613FB0}" type="slidenum">
              <a:rPr lang="en-US" smtClean="0"/>
              <a:t>‹#›</a:t>
            </a:fld>
            <a:endParaRPr lang="en-US"/>
          </a:p>
        </p:txBody>
      </p:sp>
    </p:spTree>
    <p:extLst>
      <p:ext uri="{BB962C8B-B14F-4D97-AF65-F5344CB8AC3E}">
        <p14:creationId xmlns:p14="http://schemas.microsoft.com/office/powerpoint/2010/main" val="2428977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5062EC5-4DA7-4F83-8164-4EFB8FE50DF3}" type="datetimeFigureOut">
              <a:rPr lang="en-US" smtClean="0"/>
              <a:t>12/13/2017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A9E348-61CF-4BDF-938E-B7F199613FB0}" type="slidenum">
              <a:rPr lang="en-US" smtClean="0"/>
              <a:t>‹#›</a:t>
            </a:fld>
            <a:endParaRPr lang="en-US"/>
          </a:p>
        </p:txBody>
      </p:sp>
    </p:spTree>
    <p:extLst>
      <p:ext uri="{BB962C8B-B14F-4D97-AF65-F5344CB8AC3E}">
        <p14:creationId xmlns:p14="http://schemas.microsoft.com/office/powerpoint/2010/main" val="2887219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062EC5-4DA7-4F83-8164-4EFB8FE50DF3}" type="datetimeFigureOut">
              <a:rPr lang="en-US" smtClean="0"/>
              <a:t>12/13/2017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A9E348-61CF-4BDF-938E-B7F199613FB0}" type="slidenum">
              <a:rPr lang="en-US" smtClean="0"/>
              <a:t>‹#›</a:t>
            </a:fld>
            <a:endParaRPr lang="en-US"/>
          </a:p>
        </p:txBody>
      </p:sp>
    </p:spTree>
    <p:extLst>
      <p:ext uri="{BB962C8B-B14F-4D97-AF65-F5344CB8AC3E}">
        <p14:creationId xmlns:p14="http://schemas.microsoft.com/office/powerpoint/2010/main" val="1861307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mailto:dcogburn@idppglobal.org" TargetMode="External"/><Relationship Id="rId2" Type="http://schemas.openxmlformats.org/officeDocument/2006/relationships/hyperlink" Target="mailto:draja@worldbank.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Photo Credit: Trevor Samson / World Bank" title="Man using a wheelchair using a computer for work in call center"/>
          <p:cNvPicPr>
            <a:picLocks noChangeAspect="1"/>
          </p:cNvPicPr>
          <p:nvPr/>
        </p:nvPicPr>
        <p:blipFill rotWithShape="1">
          <a:blip r:embed="rId2" cstate="print">
            <a:extLst>
              <a:ext uri="{28A0092B-C50C-407E-A947-70E740481C1C}">
                <a14:useLocalDpi xmlns:a14="http://schemas.microsoft.com/office/drawing/2010/main" val="0"/>
              </a:ext>
            </a:extLst>
          </a:blip>
          <a:srcRect r="-1" b="1652"/>
          <a:stretch/>
        </p:blipFill>
        <p:spPr>
          <a:xfrm>
            <a:off x="20" y="10"/>
            <a:ext cx="4637226" cy="6857990"/>
          </a:xfrm>
          <a:prstGeom prst="rect">
            <a:avLst/>
          </a:prstGeom>
        </p:spPr>
      </p:pic>
      <p:sp>
        <p:nvSpPr>
          <p:cNvPr id="9" name="Rectangle 8" descr="Blank background for title" title="&quot;&quot;">
            <a:extLst>
              <a:ext uri="{FF2B5EF4-FFF2-40B4-BE49-F238E27FC236}">
                <a16:creationId xmlns:a16="http://schemas.microsoft.com/office/drawing/2014/main" id="{B9951BD9-0868-4CDB-ACD6-9C4209B5E412}"/>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4639733" y="0"/>
            <a:ext cx="7552267"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a:spLocks noGrp="1"/>
          </p:cNvSpPr>
          <p:nvPr>
            <p:ph type="ctrTitle"/>
          </p:nvPr>
        </p:nvSpPr>
        <p:spPr>
          <a:xfrm>
            <a:off x="5277008" y="461393"/>
            <a:ext cx="6274911" cy="2497735"/>
          </a:xfrm>
        </p:spPr>
        <p:txBody>
          <a:bodyPr>
            <a:normAutofit/>
          </a:bodyPr>
          <a:lstStyle/>
          <a:p>
            <a:pPr algn="l"/>
            <a:r>
              <a:rPr lang="en-US" sz="4400" b="1" dirty="0">
                <a:solidFill>
                  <a:schemeClr val="bg1"/>
                </a:solidFill>
              </a:rPr>
              <a:t>Chapter 5:  SDG 9.c </a:t>
            </a:r>
            <a:br>
              <a:rPr lang="en-US" sz="4400" b="1" dirty="0">
                <a:solidFill>
                  <a:schemeClr val="bg1"/>
                </a:solidFill>
              </a:rPr>
            </a:br>
            <a:r>
              <a:rPr lang="en-US" sz="4400" b="1" dirty="0">
                <a:solidFill>
                  <a:schemeClr val="bg1"/>
                </a:solidFill>
              </a:rPr>
              <a:t>INCREASING ACCESS TO ICTs</a:t>
            </a:r>
          </a:p>
        </p:txBody>
      </p:sp>
      <p:sp>
        <p:nvSpPr>
          <p:cNvPr id="3" name="Subtitle 2"/>
          <p:cNvSpPr>
            <a:spLocks noGrp="1"/>
          </p:cNvSpPr>
          <p:nvPr>
            <p:ph type="subTitle" idx="1"/>
          </p:nvPr>
        </p:nvSpPr>
        <p:spPr>
          <a:xfrm>
            <a:off x="5277327" y="4156276"/>
            <a:ext cx="6274592" cy="2061645"/>
          </a:xfrm>
        </p:spPr>
        <p:txBody>
          <a:bodyPr>
            <a:normAutofit/>
          </a:bodyPr>
          <a:lstStyle/>
          <a:p>
            <a:pPr algn="l"/>
            <a:r>
              <a:rPr lang="en-US" dirty="0">
                <a:solidFill>
                  <a:schemeClr val="bg1"/>
                </a:solidFill>
              </a:rPr>
              <a:t>Deepti S. Raja, The World Bank</a:t>
            </a:r>
          </a:p>
          <a:p>
            <a:pPr algn="l"/>
            <a:r>
              <a:rPr lang="en-US" dirty="0">
                <a:solidFill>
                  <a:schemeClr val="bg1"/>
                </a:solidFill>
              </a:rPr>
              <a:t>On behalf of Task Team on SDG 9.c</a:t>
            </a:r>
          </a:p>
        </p:txBody>
      </p:sp>
      <p:sp>
        <p:nvSpPr>
          <p:cNvPr id="7" name="TextBox 6" descr="Source credit for the title photo" title="Photo Credit: Trevor Samson / World Bank"/>
          <p:cNvSpPr txBox="1"/>
          <p:nvPr/>
        </p:nvSpPr>
        <p:spPr>
          <a:xfrm>
            <a:off x="5347399" y="5740995"/>
            <a:ext cx="2905410" cy="276999"/>
          </a:xfrm>
          <a:prstGeom prst="rect">
            <a:avLst/>
          </a:prstGeom>
          <a:noFill/>
        </p:spPr>
        <p:txBody>
          <a:bodyPr wrap="square" rtlCol="0">
            <a:spAutoFit/>
          </a:bodyPr>
          <a:lstStyle/>
          <a:p>
            <a:r>
              <a:rPr lang="en-US" sz="1200" dirty="0">
                <a:solidFill>
                  <a:schemeClr val="bg1"/>
                </a:solidFill>
              </a:rPr>
              <a:t>Photo Credit: Trevor Samson / World Bank</a:t>
            </a:r>
          </a:p>
        </p:txBody>
      </p:sp>
    </p:spTree>
    <p:extLst>
      <p:ext uri="{BB962C8B-B14F-4D97-AF65-F5344CB8AC3E}">
        <p14:creationId xmlns:p14="http://schemas.microsoft.com/office/powerpoint/2010/main" val="22169744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5">
                    <a:lumMod val="75000"/>
                  </a:schemeClr>
                </a:solidFill>
              </a:rPr>
              <a:t>Convention on the Rights of Persons with Disabilities</a:t>
            </a:r>
          </a:p>
        </p:txBody>
      </p:sp>
      <p:sp>
        <p:nvSpPr>
          <p:cNvPr id="3" name="Content Placeholder 2"/>
          <p:cNvSpPr>
            <a:spLocks noGrp="1"/>
          </p:cNvSpPr>
          <p:nvPr>
            <p:ph idx="1"/>
          </p:nvPr>
        </p:nvSpPr>
        <p:spPr/>
        <p:txBody>
          <a:bodyPr>
            <a:normAutofit fontScale="85000" lnSpcReduction="20000"/>
          </a:bodyPr>
          <a:lstStyle/>
          <a:p>
            <a:r>
              <a:rPr lang="en-US" dirty="0"/>
              <a:t>Accessibility is a core principle; 7 articles with Accessibility Dispositions with implications for ICTs (G3ict ICT Progress Report 2016)</a:t>
            </a:r>
          </a:p>
          <a:p>
            <a:pPr marL="0" indent="0">
              <a:buNone/>
            </a:pPr>
            <a:endParaRPr lang="en-US" dirty="0"/>
          </a:p>
          <a:p>
            <a:r>
              <a:rPr lang="en-US" dirty="0"/>
              <a:t>Article 9: ensure access to information and communications technologies and systems; technology design should take into account accessibility and usability </a:t>
            </a:r>
          </a:p>
          <a:p>
            <a:pPr marL="0" indent="0">
              <a:buNone/>
            </a:pPr>
            <a:endParaRPr lang="en-US" dirty="0"/>
          </a:p>
          <a:p>
            <a:r>
              <a:rPr lang="en-US" dirty="0"/>
              <a:t>Article 21: access to information</a:t>
            </a:r>
          </a:p>
          <a:p>
            <a:pPr marL="0" indent="0">
              <a:buNone/>
            </a:pPr>
            <a:endParaRPr lang="en-US" dirty="0"/>
          </a:p>
          <a:p>
            <a:r>
              <a:rPr lang="en-US" dirty="0"/>
              <a:t>Article 24: access to technology to support or assist learning</a:t>
            </a:r>
          </a:p>
          <a:p>
            <a:pPr marL="0" indent="0">
              <a:buNone/>
            </a:pPr>
            <a:endParaRPr lang="en-US" dirty="0"/>
          </a:p>
          <a:p>
            <a:r>
              <a:rPr lang="en-US" dirty="0"/>
              <a:t>Article 26: promote the availability, knowledge and use of assistive devices and technologies</a:t>
            </a:r>
          </a:p>
          <a:p>
            <a:endParaRPr lang="en-US" dirty="0"/>
          </a:p>
          <a:p>
            <a:endParaRPr lang="en-US" dirty="0"/>
          </a:p>
        </p:txBody>
      </p:sp>
    </p:spTree>
    <p:extLst>
      <p:ext uri="{BB962C8B-B14F-4D97-AF65-F5344CB8AC3E}">
        <p14:creationId xmlns:p14="http://schemas.microsoft.com/office/powerpoint/2010/main" val="3362680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5">
                    <a:lumMod val="75000"/>
                  </a:schemeClr>
                </a:solidFill>
              </a:rPr>
              <a:t>Sustainable Development Goals</a:t>
            </a:r>
          </a:p>
        </p:txBody>
      </p:sp>
      <p:pic>
        <p:nvPicPr>
          <p:cNvPr id="5" name="Picture 4" descr="SDG 9 Icon" title="9: Industry, Innovation and Infrastructur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1690688"/>
            <a:ext cx="1160417" cy="1160417"/>
          </a:xfrm>
          <a:prstGeom prst="rect">
            <a:avLst/>
          </a:prstGeom>
        </p:spPr>
      </p:pic>
      <p:sp>
        <p:nvSpPr>
          <p:cNvPr id="6" name="TextBox 5"/>
          <p:cNvSpPr txBox="1"/>
          <p:nvPr/>
        </p:nvSpPr>
        <p:spPr>
          <a:xfrm>
            <a:off x="2175400" y="1599318"/>
            <a:ext cx="8660675" cy="2308324"/>
          </a:xfrm>
          <a:prstGeom prst="rect">
            <a:avLst/>
          </a:prstGeom>
          <a:noFill/>
        </p:spPr>
        <p:txBody>
          <a:bodyPr wrap="square" rtlCol="0">
            <a:spAutoFit/>
          </a:bodyPr>
          <a:lstStyle/>
          <a:p>
            <a:r>
              <a:rPr lang="en-US" sz="2400" b="1" dirty="0">
                <a:solidFill>
                  <a:schemeClr val="accent2">
                    <a:lumMod val="75000"/>
                  </a:schemeClr>
                </a:solidFill>
              </a:rPr>
              <a:t>SDG 9: Industry, Innovation and Infrastructure</a:t>
            </a:r>
          </a:p>
          <a:p>
            <a:r>
              <a:rPr lang="en-US" sz="2000" dirty="0"/>
              <a:t>Reference to Internet access represents a crucial factor in the development of digital inclusion</a:t>
            </a:r>
          </a:p>
          <a:p>
            <a:endParaRPr lang="en-US" sz="2000" b="1" dirty="0">
              <a:solidFill>
                <a:schemeClr val="accent2">
                  <a:lumMod val="75000"/>
                </a:schemeClr>
              </a:solidFill>
            </a:endParaRPr>
          </a:p>
          <a:p>
            <a:r>
              <a:rPr lang="en-US" sz="2000" b="1" dirty="0">
                <a:solidFill>
                  <a:schemeClr val="accent2">
                    <a:lumMod val="75000"/>
                  </a:schemeClr>
                </a:solidFill>
              </a:rPr>
              <a:t>Target 9.C: </a:t>
            </a:r>
            <a:r>
              <a:rPr lang="en-GB" sz="2000" dirty="0"/>
              <a:t>Significantly increase access to information and communications technology and strive to provide universal and affordable access to the Internet in least developed countries by 2020</a:t>
            </a:r>
            <a:endParaRPr lang="en-US" sz="2000" b="1" dirty="0">
              <a:solidFill>
                <a:schemeClr val="accent2">
                  <a:lumMod val="75000"/>
                </a:schemeClr>
              </a:solidFill>
            </a:endParaRPr>
          </a:p>
        </p:txBody>
      </p:sp>
      <p:pic>
        <p:nvPicPr>
          <p:cNvPr id="8" name="Picture 7" descr="SDG 16 icon" title="16: Peace, Justice and Strong Institution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4042579"/>
            <a:ext cx="1160417" cy="1160417"/>
          </a:xfrm>
          <a:prstGeom prst="rect">
            <a:avLst/>
          </a:prstGeom>
        </p:spPr>
      </p:pic>
      <p:sp>
        <p:nvSpPr>
          <p:cNvPr id="9" name="TextBox 8"/>
          <p:cNvSpPr txBox="1"/>
          <p:nvPr/>
        </p:nvSpPr>
        <p:spPr>
          <a:xfrm>
            <a:off x="2175400" y="4042579"/>
            <a:ext cx="8660675" cy="1077218"/>
          </a:xfrm>
          <a:prstGeom prst="rect">
            <a:avLst/>
          </a:prstGeom>
          <a:noFill/>
        </p:spPr>
        <p:txBody>
          <a:bodyPr wrap="square" rtlCol="0">
            <a:spAutoFit/>
          </a:bodyPr>
          <a:lstStyle/>
          <a:p>
            <a:r>
              <a:rPr lang="en-US" sz="2400" b="1" dirty="0">
                <a:solidFill>
                  <a:schemeClr val="accent5">
                    <a:lumMod val="75000"/>
                  </a:schemeClr>
                </a:solidFill>
              </a:rPr>
              <a:t>SDG 16: Peace, Justice and Strong Institutions</a:t>
            </a:r>
          </a:p>
          <a:p>
            <a:r>
              <a:rPr lang="en-US" sz="2000" dirty="0"/>
              <a:t>Reference to e-government services, electoral processes, access to information</a:t>
            </a:r>
          </a:p>
          <a:p>
            <a:endParaRPr lang="en-US" sz="2000" b="1" dirty="0">
              <a:solidFill>
                <a:schemeClr val="accent2">
                  <a:lumMod val="75000"/>
                </a:schemeClr>
              </a:solidFill>
            </a:endParaRPr>
          </a:p>
        </p:txBody>
      </p:sp>
      <p:pic>
        <p:nvPicPr>
          <p:cNvPr id="11" name="Picture 10" descr="SDG 17 Icon" title="17: Partnership for the goals"/>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0" y="5337933"/>
            <a:ext cx="1160417" cy="1160417"/>
          </a:xfrm>
          <a:prstGeom prst="rect">
            <a:avLst/>
          </a:prstGeom>
        </p:spPr>
      </p:pic>
      <p:sp>
        <p:nvSpPr>
          <p:cNvPr id="12" name="TextBox 11"/>
          <p:cNvSpPr txBox="1"/>
          <p:nvPr/>
        </p:nvSpPr>
        <p:spPr>
          <a:xfrm>
            <a:off x="2175400" y="5328849"/>
            <a:ext cx="8660675" cy="1077218"/>
          </a:xfrm>
          <a:prstGeom prst="rect">
            <a:avLst/>
          </a:prstGeom>
          <a:noFill/>
        </p:spPr>
        <p:txBody>
          <a:bodyPr wrap="square" rtlCol="0">
            <a:spAutoFit/>
          </a:bodyPr>
          <a:lstStyle/>
          <a:p>
            <a:r>
              <a:rPr lang="en-US" sz="2400" b="1" dirty="0">
                <a:solidFill>
                  <a:schemeClr val="accent5">
                    <a:lumMod val="50000"/>
                  </a:schemeClr>
                </a:solidFill>
              </a:rPr>
              <a:t>SDG 17: Partnerships for the goals</a:t>
            </a:r>
          </a:p>
          <a:p>
            <a:r>
              <a:rPr lang="en-US" sz="2000" dirty="0"/>
              <a:t>Collaborative development of technology, technology transfer, capacity building</a:t>
            </a:r>
          </a:p>
          <a:p>
            <a:endParaRPr lang="en-US" sz="2000" b="1" dirty="0">
              <a:solidFill>
                <a:schemeClr val="accent2">
                  <a:lumMod val="75000"/>
                </a:schemeClr>
              </a:solidFill>
            </a:endParaRPr>
          </a:p>
        </p:txBody>
      </p:sp>
    </p:spTree>
    <p:extLst>
      <p:ext uri="{BB962C8B-B14F-4D97-AF65-F5344CB8AC3E}">
        <p14:creationId xmlns:p14="http://schemas.microsoft.com/office/powerpoint/2010/main" val="876151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515600" cy="1325563"/>
          </a:xfrm>
        </p:spPr>
        <p:txBody>
          <a:bodyPr/>
          <a:lstStyle/>
          <a:p>
            <a:r>
              <a:rPr lang="en-US" b="1" dirty="0">
                <a:solidFill>
                  <a:srgbClr val="0070C0"/>
                </a:solidFill>
              </a:rPr>
              <a:t>Other global and regional treaties</a:t>
            </a:r>
            <a:br>
              <a:rPr lang="en-US" b="1" dirty="0"/>
            </a:br>
            <a:endParaRPr lang="en-US" dirty="0"/>
          </a:p>
        </p:txBody>
      </p:sp>
      <p:sp>
        <p:nvSpPr>
          <p:cNvPr id="3" name="Content Placeholder 2"/>
          <p:cNvSpPr>
            <a:spLocks noGrp="1"/>
          </p:cNvSpPr>
          <p:nvPr>
            <p:ph idx="1"/>
          </p:nvPr>
        </p:nvSpPr>
        <p:spPr/>
        <p:txBody>
          <a:bodyPr>
            <a:normAutofit/>
          </a:bodyPr>
          <a:lstStyle/>
          <a:p>
            <a:r>
              <a:rPr lang="en-US" dirty="0"/>
              <a:t>WSIS+10 Review  and Strategic Directions for Building Inclusive Knowledge Societies for Persons with Disabilities</a:t>
            </a:r>
            <a:r>
              <a:rPr lang="en-US" dirty="0">
                <a:effectLst/>
              </a:rPr>
              <a:t> </a:t>
            </a:r>
            <a:r>
              <a:rPr lang="en-US" dirty="0"/>
              <a:t> </a:t>
            </a:r>
          </a:p>
          <a:p>
            <a:r>
              <a:rPr lang="en-US" dirty="0"/>
              <a:t>Article 12 of the International Telecommunication Regulations</a:t>
            </a:r>
          </a:p>
          <a:p>
            <a:r>
              <a:rPr lang="en-US" dirty="0"/>
              <a:t>Tunis Commitment of 2005</a:t>
            </a:r>
          </a:p>
          <a:p>
            <a:r>
              <a:rPr lang="en-US" dirty="0"/>
              <a:t>European Union Digital Agenda (2010)</a:t>
            </a:r>
          </a:p>
          <a:p>
            <a:r>
              <a:rPr lang="en-US" dirty="0"/>
              <a:t>European Accessibility Act (2016)</a:t>
            </a:r>
          </a:p>
          <a:p>
            <a:r>
              <a:rPr lang="en-US" dirty="0"/>
              <a:t>New Urban Agenda (2016)</a:t>
            </a:r>
          </a:p>
          <a:p>
            <a:r>
              <a:rPr lang="en-US" dirty="0"/>
              <a:t>2013 Marrakesh VIP Treaty</a:t>
            </a:r>
          </a:p>
          <a:p>
            <a:endParaRPr lang="en-US" dirty="0"/>
          </a:p>
        </p:txBody>
      </p:sp>
    </p:spTree>
    <p:extLst>
      <p:ext uri="{BB962C8B-B14F-4D97-AF65-F5344CB8AC3E}">
        <p14:creationId xmlns:p14="http://schemas.microsoft.com/office/powerpoint/2010/main" val="9686803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grpSp>
        <p:nvGrpSpPr>
          <p:cNvPr id="8" name="Group 7" descr="design element" title="intersecting circles">
            <a:extLst>
              <a:ext uri="{FF2B5EF4-FFF2-40B4-BE49-F238E27FC236}">
                <a16:creationId xmlns:a16="http://schemas.microsoft.com/office/drawing/2014/main" id="{D2C4BFA1-2075-4901-9E24-E41D1FDD51FD}"/>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55481" y="498348"/>
            <a:ext cx="9902663" cy="5861304"/>
            <a:chOff x="1155481" y="498348"/>
            <a:chExt cx="9902663" cy="5861304"/>
          </a:xfrm>
        </p:grpSpPr>
        <p:sp>
          <p:nvSpPr>
            <p:cNvPr id="9" name="Oval 5">
              <a:extLst>
                <a:ext uri="{FF2B5EF4-FFF2-40B4-BE49-F238E27FC236}">
                  <a16:creationId xmlns:a16="http://schemas.microsoft.com/office/drawing/2014/main" id="{985A7375-E3AF-4F5C-85AE-17E8832952CA}"/>
                </a:ext>
              </a:extLst>
            </p:cNvPr>
            <p:cNvSpPr>
              <a:spLocks noChangeArrowheads="1"/>
            </p:cNvSpPr>
            <p:nvPr>
              <p:extLst>
                <p:ext uri="{386F3935-93C4-4BCD-93E2-E3B085C9AB24}">
                  <p16:designElem xmlns:p16="http://schemas.microsoft.com/office/powerpoint/2015/main" val="1"/>
                </p:ext>
              </p:extLst>
            </p:nvPr>
          </p:nvSpPr>
          <p:spPr bwMode="auto">
            <a:xfrm>
              <a:off x="1155481" y="498348"/>
              <a:ext cx="5861304" cy="5861304"/>
            </a:xfrm>
            <a:prstGeom prst="ellipse">
              <a:avLst/>
            </a:prstGeom>
            <a:solidFill>
              <a:schemeClr val="accent1">
                <a:alpha val="55000"/>
              </a:schemeClr>
            </a:solidFill>
            <a:ln>
              <a:noFill/>
            </a:ln>
          </p:spPr>
        </p:sp>
        <p:sp>
          <p:nvSpPr>
            <p:cNvPr id="10" name="Oval 9">
              <a:extLst>
                <a:ext uri="{FF2B5EF4-FFF2-40B4-BE49-F238E27FC236}">
                  <a16:creationId xmlns:a16="http://schemas.microsoft.com/office/drawing/2014/main" id="{F0307F65-8304-4FA8-A841-D4D7625411BE}"/>
                </a:ext>
              </a:extLst>
            </p:cNvPr>
            <p:cNvSpPr>
              <a:spLocks noChangeArrowheads="1"/>
            </p:cNvSpPr>
            <p:nvPr>
              <p:extLst>
                <p:ext uri="{386F3935-93C4-4BCD-93E2-E3B085C9AB24}">
                  <p16:designElem xmlns:p16="http://schemas.microsoft.com/office/powerpoint/2015/main" val="1"/>
                </p:ext>
              </p:extLst>
            </p:nvPr>
          </p:nvSpPr>
          <p:spPr bwMode="auto">
            <a:xfrm>
              <a:off x="5196840" y="498348"/>
              <a:ext cx="5861304" cy="5861304"/>
            </a:xfrm>
            <a:prstGeom prst="ellipse">
              <a:avLst/>
            </a:prstGeom>
            <a:solidFill>
              <a:schemeClr val="accent1">
                <a:alpha val="55000"/>
              </a:schemeClr>
            </a:solidFill>
            <a:ln>
              <a:noFill/>
            </a:ln>
          </p:spPr>
        </p:sp>
        <p:sp>
          <p:nvSpPr>
            <p:cNvPr id="11" name="Oval 5">
              <a:extLst>
                <a:ext uri="{FF2B5EF4-FFF2-40B4-BE49-F238E27FC236}">
                  <a16:creationId xmlns:a16="http://schemas.microsoft.com/office/drawing/2014/main" id="{C8B8394C-136F-4E05-A002-D93A5E79CD50}"/>
                </a:ext>
              </a:extLst>
            </p:cNvPr>
            <p:cNvSpPr>
              <a:spLocks noChangeArrowheads="1"/>
            </p:cNvSpPr>
            <p:nvPr>
              <p:extLst>
                <p:ext uri="{386F3935-93C4-4BCD-93E2-E3B085C9AB24}">
                  <p16:designElem xmlns:p16="http://schemas.microsoft.com/office/powerpoint/2015/main" val="1"/>
                </p:ext>
              </p:extLst>
            </p:nvPr>
          </p:nvSpPr>
          <p:spPr bwMode="auto">
            <a:xfrm>
              <a:off x="3165348" y="498348"/>
              <a:ext cx="5861304" cy="5861304"/>
            </a:xfrm>
            <a:prstGeom prst="ellipse">
              <a:avLst/>
            </a:prstGeom>
            <a:solidFill>
              <a:schemeClr val="accent1">
                <a:alpha val="70000"/>
              </a:schemeClr>
            </a:solidFill>
            <a:ln>
              <a:noFill/>
            </a:ln>
          </p:spPr>
        </p:sp>
      </p:grpSp>
      <p:sp>
        <p:nvSpPr>
          <p:cNvPr id="13" name="Rectangle 12" descr="design element" title="ribbon">
            <a:extLst>
              <a:ext uri="{FF2B5EF4-FFF2-40B4-BE49-F238E27FC236}">
                <a16:creationId xmlns:a16="http://schemas.microsoft.com/office/drawing/2014/main" id="{053FB2EE-284F-4C87-AB3D-BBF87A9FAB9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514600"/>
            <a:ext cx="1219200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524000" y="2776538"/>
            <a:ext cx="9144000" cy="1381188"/>
          </a:xfrm>
        </p:spPr>
        <p:txBody>
          <a:bodyPr vert="horz" lIns="91440" tIns="45720" rIns="91440" bIns="45720" rtlCol="0" anchor="ctr">
            <a:normAutofit/>
          </a:bodyPr>
          <a:lstStyle/>
          <a:p>
            <a:pPr algn="ctr"/>
            <a:r>
              <a:rPr lang="en-US" sz="4000" b="1" dirty="0">
                <a:solidFill>
                  <a:schemeClr val="bg2"/>
                </a:solidFill>
              </a:rPr>
              <a:t>SITUATION OF PERSONS WITH DISABILITIES </a:t>
            </a:r>
            <a:endParaRPr lang="en-US" sz="4000" b="1" kern="1200" dirty="0">
              <a:solidFill>
                <a:schemeClr val="bg2"/>
              </a:solidFill>
              <a:latin typeface="+mj-lt"/>
              <a:ea typeface="+mj-ea"/>
              <a:cs typeface="+mj-cs"/>
            </a:endParaRPr>
          </a:p>
        </p:txBody>
      </p:sp>
    </p:spTree>
    <p:extLst>
      <p:ext uri="{BB962C8B-B14F-4D97-AF65-F5344CB8AC3E}">
        <p14:creationId xmlns:p14="http://schemas.microsoft.com/office/powerpoint/2010/main" val="902691265"/>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Disability and the Digital Divide</a:t>
            </a:r>
          </a:p>
        </p:txBody>
      </p:sp>
      <p:sp>
        <p:nvSpPr>
          <p:cNvPr id="3" name="Content Placeholder 2"/>
          <p:cNvSpPr>
            <a:spLocks noGrp="1"/>
          </p:cNvSpPr>
          <p:nvPr>
            <p:ph idx="1"/>
          </p:nvPr>
        </p:nvSpPr>
        <p:spPr/>
        <p:txBody>
          <a:bodyPr>
            <a:normAutofit fontScale="92500" lnSpcReduction="20000"/>
          </a:bodyPr>
          <a:lstStyle/>
          <a:p>
            <a:r>
              <a:rPr lang="en-US" dirty="0"/>
              <a:t>Lack of globally comparable data on Internet access/usage by persons with disabilities</a:t>
            </a:r>
          </a:p>
          <a:p>
            <a:pPr marL="0" indent="0">
              <a:buNone/>
            </a:pPr>
            <a:endParaRPr lang="en-US" dirty="0"/>
          </a:p>
          <a:p>
            <a:r>
              <a:rPr lang="en-US" dirty="0"/>
              <a:t>Overall, ICT data shows a divide between developed and developing regions, as well as a gender divide</a:t>
            </a:r>
          </a:p>
          <a:p>
            <a:pPr marL="0" indent="0">
              <a:buNone/>
            </a:pPr>
            <a:endParaRPr lang="en-US" dirty="0"/>
          </a:p>
          <a:p>
            <a:r>
              <a:rPr lang="en-US" dirty="0"/>
              <a:t>Recent study in Great Britain found that persons with disabilities were more than 20% less likely to have ever used the internet than those without a disability (UK Office for National Statistics, 2013) </a:t>
            </a:r>
          </a:p>
          <a:p>
            <a:pPr marL="0" indent="0">
              <a:buNone/>
            </a:pPr>
            <a:endParaRPr lang="en-US" dirty="0"/>
          </a:p>
          <a:p>
            <a:r>
              <a:rPr lang="en-US" dirty="0"/>
              <a:t>Global data shows that mobile cellular networks and 3G coverage are increasing in demand over fixed broadband networks </a:t>
            </a:r>
          </a:p>
          <a:p>
            <a:endParaRPr lang="en-US" dirty="0"/>
          </a:p>
        </p:txBody>
      </p:sp>
    </p:spTree>
    <p:extLst>
      <p:ext uri="{BB962C8B-B14F-4D97-AF65-F5344CB8AC3E}">
        <p14:creationId xmlns:p14="http://schemas.microsoft.com/office/powerpoint/2010/main" val="28534561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0" descr="Background design element" title="&quot;&quot;">
            <a:extLst>
              <a:ext uri="{FF2B5EF4-FFF2-40B4-BE49-F238E27FC236}">
                <a16:creationId xmlns:a16="http://schemas.microsoft.com/office/drawing/2014/main" id="{A4AC5506-6312-4701-8D3C-40187889A94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title="Latin America and the Caribbean (11 countries): use of internet by disability status, around 2010"/>
          <p:cNvSpPr>
            <a:spLocks noGrp="1"/>
          </p:cNvSpPr>
          <p:nvPr>
            <p:ph type="title"/>
          </p:nvPr>
        </p:nvSpPr>
        <p:spPr>
          <a:xfrm>
            <a:off x="490536" y="651752"/>
            <a:ext cx="11210925" cy="744836"/>
          </a:xfrm>
        </p:spPr>
        <p:txBody>
          <a:bodyPr vert="horz" lIns="91440" tIns="45720" rIns="91440" bIns="45720" rtlCol="0" anchor="ctr">
            <a:noAutofit/>
          </a:bodyPr>
          <a:lstStyle/>
          <a:p>
            <a:pPr algn="ctr"/>
            <a:br>
              <a:rPr lang="en-US" sz="2000" b="1" kern="1200" dirty="0">
                <a:solidFill>
                  <a:schemeClr val="bg1"/>
                </a:solidFill>
                <a:latin typeface="+mj-lt"/>
                <a:ea typeface="+mj-ea"/>
                <a:cs typeface="+mj-cs"/>
              </a:rPr>
            </a:br>
            <a:r>
              <a:rPr lang="en-US" sz="2000" b="1" kern="1200" dirty="0">
                <a:solidFill>
                  <a:schemeClr val="bg1"/>
                </a:solidFill>
                <a:latin typeface="+mj-lt"/>
                <a:ea typeface="+mj-ea"/>
                <a:cs typeface="+mj-cs"/>
              </a:rPr>
              <a:t>Latin America and the Caribbean (11 countries): use of internet by disability status, around 2010</a:t>
            </a:r>
            <a:br>
              <a:rPr lang="en-US" sz="2000" b="1" kern="1200" dirty="0">
                <a:solidFill>
                  <a:schemeClr val="bg1"/>
                </a:solidFill>
                <a:latin typeface="+mj-lt"/>
                <a:ea typeface="+mj-ea"/>
                <a:cs typeface="+mj-cs"/>
              </a:rPr>
            </a:br>
            <a:r>
              <a:rPr lang="en-US" sz="2000" i="1" kern="1200" dirty="0">
                <a:solidFill>
                  <a:schemeClr val="bg1"/>
                </a:solidFill>
                <a:latin typeface="+mj-lt"/>
                <a:ea typeface="+mj-ea"/>
                <a:cs typeface="+mj-cs"/>
              </a:rPr>
              <a:t>(In percentages)</a:t>
            </a:r>
            <a:br>
              <a:rPr lang="en-US" sz="2000" i="1" kern="1200" dirty="0">
                <a:solidFill>
                  <a:schemeClr val="bg1"/>
                </a:solidFill>
                <a:latin typeface="+mj-lt"/>
                <a:ea typeface="+mj-ea"/>
                <a:cs typeface="+mj-cs"/>
              </a:rPr>
            </a:br>
            <a:endParaRPr lang="en-US" sz="2000" kern="1200" dirty="0">
              <a:solidFill>
                <a:schemeClr val="bg1"/>
              </a:solidFill>
              <a:latin typeface="+mj-lt"/>
              <a:ea typeface="+mj-ea"/>
              <a:cs typeface="+mj-cs"/>
            </a:endParaRPr>
          </a:p>
        </p:txBody>
      </p:sp>
      <p:pic>
        <p:nvPicPr>
          <p:cNvPr id="6" name="Content Placeholder 5" descr="Source: Economic Commission for Latin America and the Caribbean based on special tabulations of census data from: Antigua and Barbuda (2011); Barbados (2010); Belize (2010); Costa Rica (2011); Ecuador (2010); El Salvador (2007); Grenada (2011); Guyana (2012); Honduras (2013); Jamaica (2011); Trinidad and Tobago (2011). Two important trends can be observed from Figure 1 that presents internet use by disability status. First, there are important gaps in internet usage among the countries of the region.  For example, while over 50% of those without disabilities in Antigua and Barbuda report using internet, less than 7% of those without disabilities in El Salvador do so.  A second trend is that across all countries, persons with disabilities report using internet less so than those without disabilities. The gaps range from 4.4 percentage points in El Salvador to over 40 percentage points in Antigua and Barbuda. " title="Latin America and the Caribbean (11 countries): use of internet by disability status, around 2010"/>
          <p:cNvPicPr>
            <a:picLocks noGrp="1" noChangeAspect="1"/>
          </p:cNvPicPr>
          <p:nvPr>
            <p:ph idx="1"/>
          </p:nvPr>
        </p:nvPicPr>
        <p:blipFill>
          <a:blip r:embed="rId2"/>
          <a:stretch>
            <a:fillRect/>
          </a:stretch>
        </p:blipFill>
        <p:spPr>
          <a:xfrm>
            <a:off x="1542427" y="1675227"/>
            <a:ext cx="9107146" cy="4394199"/>
          </a:xfrm>
          <a:prstGeom prst="rect">
            <a:avLst/>
          </a:prstGeom>
        </p:spPr>
      </p:pic>
      <p:sp>
        <p:nvSpPr>
          <p:cNvPr id="7" name="Rectangle 6"/>
          <p:cNvSpPr/>
          <p:nvPr/>
        </p:nvSpPr>
        <p:spPr>
          <a:xfrm>
            <a:off x="712838" y="6131342"/>
            <a:ext cx="10766323" cy="646331"/>
          </a:xfrm>
          <a:prstGeom prst="rect">
            <a:avLst/>
          </a:prstGeom>
        </p:spPr>
        <p:txBody>
          <a:bodyPr wrap="square">
            <a:spAutoFit/>
          </a:bodyPr>
          <a:lstStyle/>
          <a:p>
            <a:r>
              <a:rPr lang="en-US" b="1" dirty="0">
                <a:latin typeface="Calibri" panose="020F0502020204030204" pitchFamily="34" charset="0"/>
                <a:ea typeface="Calibri" panose="020F0502020204030204" pitchFamily="34" charset="0"/>
                <a:cs typeface="Times New Roman" panose="02020603050405020304" pitchFamily="18" charset="0"/>
              </a:rPr>
              <a:t>Source: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a:t>Ullmann, Jones, Williams and Williams (ECLAC), forthcoming 2018</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i="1" dirty="0">
                <a:latin typeface="Calibri" panose="020F0502020204030204" pitchFamily="34" charset="0"/>
                <a:ea typeface="Calibri" panose="020F0502020204030204" pitchFamily="34" charset="0"/>
                <a:cs typeface="Times New Roman" panose="02020603050405020304" pitchFamily="18" charset="0"/>
              </a:rPr>
              <a:t>Do not copy or reproduce without author permission. </a:t>
            </a:r>
            <a:endParaRPr lang="en-US" i="1" dirty="0"/>
          </a:p>
        </p:txBody>
      </p:sp>
    </p:spTree>
    <p:extLst>
      <p:ext uri="{BB962C8B-B14F-4D97-AF65-F5344CB8AC3E}">
        <p14:creationId xmlns:p14="http://schemas.microsoft.com/office/powerpoint/2010/main" val="10215199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descr="Background design element" title="&quot;&quot;">
            <a:extLst>
              <a:ext uri="{FF2B5EF4-FFF2-40B4-BE49-F238E27FC236}">
                <a16:creationId xmlns:a16="http://schemas.microsoft.com/office/drawing/2014/main" id="{A4AC5506-6312-4701-8D3C-40187889A94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title="Latin America and the Caribbean (11 countries): use of and access to the internet by persons with disability by age, around 2010"/>
          <p:cNvSpPr>
            <a:spLocks noGrp="1"/>
          </p:cNvSpPr>
          <p:nvPr>
            <p:ph type="title"/>
          </p:nvPr>
        </p:nvSpPr>
        <p:spPr>
          <a:xfrm>
            <a:off x="490537" y="786929"/>
            <a:ext cx="11210925" cy="744836"/>
          </a:xfrm>
        </p:spPr>
        <p:txBody>
          <a:bodyPr vert="horz" lIns="91440" tIns="45720" rIns="91440" bIns="45720" rtlCol="0" anchor="ctr">
            <a:normAutofit fontScale="90000"/>
          </a:bodyPr>
          <a:lstStyle/>
          <a:p>
            <a:pPr algn="ctr"/>
            <a:r>
              <a:rPr lang="en-US" sz="2200" b="1" kern="1200" dirty="0">
                <a:solidFill>
                  <a:schemeClr val="bg1"/>
                </a:solidFill>
                <a:latin typeface="+mj-lt"/>
                <a:ea typeface="+mj-ea"/>
                <a:cs typeface="+mj-cs"/>
              </a:rPr>
              <a:t>Latin America and the Caribbean (11 countries): use of and access to the internet by persons with disability by age, around 2010</a:t>
            </a:r>
            <a:br>
              <a:rPr lang="en-US" sz="1500" b="1" kern="1200" dirty="0">
                <a:solidFill>
                  <a:schemeClr val="bg1"/>
                </a:solidFill>
                <a:effectLst/>
                <a:latin typeface="+mj-lt"/>
                <a:ea typeface="+mj-ea"/>
                <a:cs typeface="+mj-cs"/>
              </a:rPr>
            </a:br>
            <a:endParaRPr lang="en-US" sz="1500" kern="1200" dirty="0">
              <a:solidFill>
                <a:schemeClr val="bg1"/>
              </a:solidFill>
              <a:latin typeface="+mj-lt"/>
              <a:ea typeface="+mj-ea"/>
              <a:cs typeface="+mj-cs"/>
            </a:endParaRPr>
          </a:p>
        </p:txBody>
      </p:sp>
      <p:pic>
        <p:nvPicPr>
          <p:cNvPr id="5" name="Content Placeholder 4" descr="Source: Economic Commission for Latin America and the Caribbean based on special tabulations of census data from: Antigua and Barbuda (2011); Barbados (2010); Belize (2010); Costa Rica (2011); Ecuador (2010); El Salvador (2007); Grenada (2011); Guyana (2012); Honduras (2013); Jamaica (2011); Trinidad and Tobago (2011). &#10;&#10;Overall, a higher percentage of younger persons with disabilities (those under the age of 40) use internet than have internet access in the home, whereas for adults aged 40 and above with disabilities it is more common to have access in the home than report internet use. These patterns suggest that for the younger generation of persons with disabilities use of internet is not constrained by not having connectivity at home, which may reflect the rising popularity of smart phones and other portable devices that have internet connectivity, or the use of internet in public places by younger generations (Sunkel and Ullmann, forthcoming). The data also illustrate quite clearly that having internet access for older adults with disabilities does not equate with internet use. Finally, the age differences are much more pronounced for use than access. This can be due to the fact that access may be related to the household income level, whereas use of internet and ICT more generally are marked by an age digital divide. " title="Latin America and the Caribbean (11 countries): use of and access to the internet by persons with disability by age, around 2010"/>
          <p:cNvPicPr>
            <a:picLocks noGrp="1" noChangeAspect="1"/>
          </p:cNvPicPr>
          <p:nvPr>
            <p:ph idx="1"/>
          </p:nvPr>
        </p:nvPicPr>
        <p:blipFill>
          <a:blip r:embed="rId2"/>
          <a:stretch>
            <a:fillRect/>
          </a:stretch>
        </p:blipFill>
        <p:spPr>
          <a:xfrm>
            <a:off x="2098374" y="1675227"/>
            <a:ext cx="7995252" cy="4394199"/>
          </a:xfrm>
          <a:prstGeom prst="rect">
            <a:avLst/>
          </a:prstGeom>
        </p:spPr>
      </p:pic>
      <p:sp>
        <p:nvSpPr>
          <p:cNvPr id="7" name="Rectangle 6"/>
          <p:cNvSpPr/>
          <p:nvPr/>
        </p:nvSpPr>
        <p:spPr>
          <a:xfrm>
            <a:off x="712838" y="6131342"/>
            <a:ext cx="10766323" cy="646331"/>
          </a:xfrm>
          <a:prstGeom prst="rect">
            <a:avLst/>
          </a:prstGeom>
        </p:spPr>
        <p:txBody>
          <a:bodyPr wrap="square">
            <a:spAutoFit/>
          </a:bodyPr>
          <a:lstStyle/>
          <a:p>
            <a:r>
              <a:rPr lang="en-US" b="1" dirty="0">
                <a:latin typeface="Calibri" panose="020F0502020204030204" pitchFamily="34" charset="0"/>
                <a:ea typeface="Calibri" panose="020F0502020204030204" pitchFamily="34" charset="0"/>
                <a:cs typeface="Times New Roman" panose="02020603050405020304" pitchFamily="18" charset="0"/>
              </a:rPr>
              <a:t>Source: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a:t>Ullmann, Jones, Williams and Williams (ECLAC), forthcoming 2018</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i="1" dirty="0">
                <a:latin typeface="Calibri" panose="020F0502020204030204" pitchFamily="34" charset="0"/>
                <a:ea typeface="Calibri" panose="020F0502020204030204" pitchFamily="34" charset="0"/>
                <a:cs typeface="Times New Roman" panose="02020603050405020304" pitchFamily="18" charset="0"/>
              </a:rPr>
              <a:t>Do not copy or reproduce without author permission. </a:t>
            </a:r>
            <a:endParaRPr lang="en-US" i="1" dirty="0"/>
          </a:p>
        </p:txBody>
      </p:sp>
    </p:spTree>
    <p:extLst>
      <p:ext uri="{BB962C8B-B14F-4D97-AF65-F5344CB8AC3E}">
        <p14:creationId xmlns:p14="http://schemas.microsoft.com/office/powerpoint/2010/main" val="33303527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Meeting CRPD ICT Obligations</a:t>
            </a:r>
          </a:p>
        </p:txBody>
      </p:sp>
      <p:sp>
        <p:nvSpPr>
          <p:cNvPr id="3" name="Content Placeholder 2"/>
          <p:cNvSpPr>
            <a:spLocks noGrp="1"/>
          </p:cNvSpPr>
          <p:nvPr>
            <p:ph idx="1"/>
          </p:nvPr>
        </p:nvSpPr>
        <p:spPr>
          <a:xfrm>
            <a:off x="838200" y="1491329"/>
            <a:ext cx="10515600" cy="4351338"/>
          </a:xfrm>
        </p:spPr>
        <p:txBody>
          <a:bodyPr/>
          <a:lstStyle/>
          <a:p>
            <a:pPr marL="0" indent="0">
              <a:buNone/>
            </a:pPr>
            <a:r>
              <a:rPr lang="en-US" sz="2400" b="1" dirty="0"/>
              <a:t>G3ict &amp; DPI 2016 ICT Accessibility Progress Report</a:t>
            </a:r>
          </a:p>
          <a:p>
            <a:pPr marL="0" indent="0">
              <a:buNone/>
            </a:pPr>
            <a:endParaRPr lang="en-US" b="1" dirty="0"/>
          </a:p>
        </p:txBody>
      </p:sp>
      <p:sp>
        <p:nvSpPr>
          <p:cNvPr id="17" name="Rectangle 4" title="Overall Degree of Compliance with CRPD ICT Accessibility Provisions"/>
          <p:cNvSpPr>
            <a:spLocks noChangeArrowheads="1"/>
          </p:cNvSpPr>
          <p:nvPr/>
        </p:nvSpPr>
        <p:spPr bwMode="auto">
          <a:xfrm>
            <a:off x="2834148" y="1979075"/>
            <a:ext cx="597035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Overall Degree of Compliance with CRPD ICT Accessibility Provisions</a:t>
            </a:r>
            <a:endParaRPr kumimoji="0" lang="en-GB" altLang="en-US" sz="1600" b="0" i="0" u="none" strike="noStrike" cap="none" normalizeH="0" baseline="0" dirty="0">
              <a:ln>
                <a:noFill/>
              </a:ln>
              <a:solidFill>
                <a:schemeClr val="tx1"/>
              </a:solidFill>
              <a:effectLst/>
            </a:endParaRPr>
          </a:p>
        </p:txBody>
      </p:sp>
      <p:graphicFrame>
        <p:nvGraphicFramePr>
          <p:cNvPr id="16" name="Table 15" descr="Findings are provided for the three legs of enquiry: countries' commitments, capacity for implementation, and implementation and impact. Columns include findings for &quot;all countries&quot; and &quot;countrie in the global South&quot;" title="Data table showing a summary of findings from the 2016 ICT Accessibility Progress Report."/>
          <p:cNvGraphicFramePr>
            <a:graphicFrameLocks noGrp="1"/>
          </p:cNvGraphicFramePr>
          <p:nvPr>
            <p:extLst>
              <p:ext uri="{D42A27DB-BD31-4B8C-83A1-F6EECF244321}">
                <p14:modId xmlns:p14="http://schemas.microsoft.com/office/powerpoint/2010/main" val="1266170090"/>
              </p:ext>
            </p:extLst>
          </p:nvPr>
        </p:nvGraphicFramePr>
        <p:xfrm>
          <a:off x="737419" y="2408572"/>
          <a:ext cx="10844980" cy="1508486"/>
        </p:xfrm>
        <a:graphic>
          <a:graphicData uri="http://schemas.openxmlformats.org/drawingml/2006/table">
            <a:tbl>
              <a:tblPr firstRow="1"/>
              <a:tblGrid>
                <a:gridCol w="4015197">
                  <a:extLst>
                    <a:ext uri="{9D8B030D-6E8A-4147-A177-3AD203B41FA5}">
                      <a16:colId xmlns:a16="http://schemas.microsoft.com/office/drawing/2014/main" val="541110678"/>
                    </a:ext>
                  </a:extLst>
                </a:gridCol>
                <a:gridCol w="3651762">
                  <a:extLst>
                    <a:ext uri="{9D8B030D-6E8A-4147-A177-3AD203B41FA5}">
                      <a16:colId xmlns:a16="http://schemas.microsoft.com/office/drawing/2014/main" val="2693901230"/>
                    </a:ext>
                  </a:extLst>
                </a:gridCol>
                <a:gridCol w="3178021">
                  <a:extLst>
                    <a:ext uri="{9D8B030D-6E8A-4147-A177-3AD203B41FA5}">
                      <a16:colId xmlns:a16="http://schemas.microsoft.com/office/drawing/2014/main" val="527747697"/>
                    </a:ext>
                  </a:extLst>
                </a:gridCol>
              </a:tblGrid>
              <a:tr h="362829">
                <a:tc>
                  <a:txBody>
                    <a:bodyPr/>
                    <a:lstStyle/>
                    <a:p>
                      <a:pPr marL="0" marR="0" algn="ctr">
                        <a:lnSpc>
                          <a:spcPct val="107000"/>
                        </a:lnSpc>
                        <a:spcBef>
                          <a:spcPts val="0"/>
                        </a:spcBef>
                        <a:spcAft>
                          <a:spcPts val="0"/>
                        </a:spcAft>
                      </a:pPr>
                      <a:r>
                        <a:rPr lang="en-US" sz="14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Survey Data Clusters</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B9BD5"/>
                    </a:solidFill>
                  </a:tcPr>
                </a:tc>
                <a:tc>
                  <a:txBody>
                    <a:bodyPr/>
                    <a:lstStyle/>
                    <a:p>
                      <a:pPr marL="0" marR="0" algn="ctr">
                        <a:lnSpc>
                          <a:spcPct val="107000"/>
                        </a:lnSpc>
                        <a:spcBef>
                          <a:spcPts val="0"/>
                        </a:spcBef>
                        <a:spcAft>
                          <a:spcPts val="0"/>
                        </a:spcAft>
                      </a:pPr>
                      <a:r>
                        <a:rPr lang="en-US" sz="14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All countries</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B9BD5"/>
                    </a:solidFill>
                  </a:tcPr>
                </a:tc>
                <a:tc>
                  <a:txBody>
                    <a:bodyPr/>
                    <a:lstStyle/>
                    <a:p>
                      <a:pPr marL="0" marR="0" algn="ctr">
                        <a:lnSpc>
                          <a:spcPct val="107000"/>
                        </a:lnSpc>
                        <a:spcBef>
                          <a:spcPts val="0"/>
                        </a:spcBef>
                        <a:spcAft>
                          <a:spcPts val="0"/>
                        </a:spcAft>
                      </a:pPr>
                      <a:r>
                        <a:rPr lang="en-US" sz="14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Countries in the Global South</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B9BD5"/>
                    </a:solidFill>
                  </a:tcPr>
                </a:tc>
                <a:extLst>
                  <a:ext uri="{0D108BD9-81ED-4DB2-BD59-A6C34878D82A}">
                    <a16:rowId xmlns:a16="http://schemas.microsoft.com/office/drawing/2014/main" val="1709321064"/>
                  </a:ext>
                </a:extLst>
              </a:tr>
              <a:tr h="362829">
                <a:tc>
                  <a:txBody>
                    <a:bodyPr/>
                    <a:lstStyle/>
                    <a:p>
                      <a:pPr marL="0" marR="0">
                        <a:lnSpc>
                          <a:spcPct val="107000"/>
                        </a:lnSpc>
                        <a:spcBef>
                          <a:spcPts val="0"/>
                        </a:spcBef>
                        <a:spcAft>
                          <a:spcPts val="0"/>
                        </a:spcAft>
                      </a:pPr>
                      <a:r>
                        <a:rPr lang="en-US" sz="1400" b="1" dirty="0">
                          <a:effectLst/>
                          <a:latin typeface="Times New Roman" panose="02020603050405020304" pitchFamily="18" charset="0"/>
                          <a:ea typeface="Calibri" panose="020F0502020204030204" pitchFamily="34" charset="0"/>
                          <a:cs typeface="Times New Roman" panose="02020603050405020304" pitchFamily="18" charset="0"/>
                        </a:rPr>
                        <a:t>Leg 1 -  Countries'  Commitments</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6F4"/>
                    </a:solidFill>
                  </a:tcPr>
                </a:tc>
                <a:tc>
                  <a:txBody>
                    <a:bodyPr/>
                    <a:lstStyle/>
                    <a:p>
                      <a:pPr marL="0" marR="0" algn="ctr">
                        <a:lnSpc>
                          <a:spcPct val="107000"/>
                        </a:lnSpc>
                        <a:spcBef>
                          <a:spcPts val="0"/>
                        </a:spcBef>
                        <a:spcAft>
                          <a:spcPts val="0"/>
                        </a:spcAft>
                      </a:pPr>
                      <a:r>
                        <a:rPr lang="en-US" sz="1400" b="1" dirty="0">
                          <a:effectLst/>
                          <a:latin typeface="Times New Roman" panose="02020603050405020304" pitchFamily="18" charset="0"/>
                          <a:ea typeface="Calibri" panose="020F0502020204030204" pitchFamily="34" charset="0"/>
                          <a:cs typeface="Times New Roman" panose="02020603050405020304" pitchFamily="18" charset="0"/>
                        </a:rPr>
                        <a:t>42%</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6F4"/>
                    </a:solidFill>
                  </a:tcPr>
                </a:tc>
                <a:tc>
                  <a:txBody>
                    <a:bodyPr/>
                    <a:lstStyle/>
                    <a:p>
                      <a:pPr marL="0" marR="0" algn="ctr">
                        <a:lnSpc>
                          <a:spcPct val="107000"/>
                        </a:lnSpc>
                        <a:spcBef>
                          <a:spcPts val="0"/>
                        </a:spcBef>
                        <a:spcAft>
                          <a:spcPts val="0"/>
                        </a:spcAft>
                      </a:pPr>
                      <a:r>
                        <a:rPr lang="en-US" sz="1400" b="1">
                          <a:effectLst/>
                          <a:latin typeface="Times New Roman" panose="02020603050405020304" pitchFamily="18" charset="0"/>
                          <a:ea typeface="Calibri" panose="020F0502020204030204" pitchFamily="34" charset="0"/>
                          <a:cs typeface="Times New Roman" panose="02020603050405020304" pitchFamily="18" charset="0"/>
                        </a:rPr>
                        <a:t>33%</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6F4"/>
                    </a:solidFill>
                  </a:tcPr>
                </a:tc>
                <a:extLst>
                  <a:ext uri="{0D108BD9-81ED-4DB2-BD59-A6C34878D82A}">
                    <a16:rowId xmlns:a16="http://schemas.microsoft.com/office/drawing/2014/main" val="3815060575"/>
                  </a:ext>
                </a:extLst>
              </a:tr>
              <a:tr h="391414">
                <a:tc>
                  <a:txBody>
                    <a:bodyPr/>
                    <a:lstStyle/>
                    <a:p>
                      <a:pPr marL="0" marR="0">
                        <a:lnSpc>
                          <a:spcPct val="107000"/>
                        </a:lnSpc>
                        <a:spcBef>
                          <a:spcPts val="0"/>
                        </a:spcBef>
                        <a:spcAft>
                          <a:spcPts val="0"/>
                        </a:spcAft>
                      </a:pPr>
                      <a:r>
                        <a:rPr lang="en-US" sz="1400" b="1">
                          <a:effectLst/>
                          <a:latin typeface="Times New Roman" panose="02020603050405020304" pitchFamily="18" charset="0"/>
                          <a:ea typeface="Calibri" panose="020F0502020204030204" pitchFamily="34" charset="0"/>
                          <a:cs typeface="Times New Roman" panose="02020603050405020304" pitchFamily="18" charset="0"/>
                        </a:rPr>
                        <a:t>Leg 2 - Countries' Capacity for Implementation</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6F4"/>
                    </a:solidFill>
                  </a:tcPr>
                </a:tc>
                <a:tc>
                  <a:txBody>
                    <a:bodyPr/>
                    <a:lstStyle/>
                    <a:p>
                      <a:pPr marL="0" marR="0" algn="ctr">
                        <a:lnSpc>
                          <a:spcPct val="107000"/>
                        </a:lnSpc>
                        <a:spcBef>
                          <a:spcPts val="0"/>
                        </a:spcBef>
                        <a:spcAft>
                          <a:spcPts val="0"/>
                        </a:spcAft>
                      </a:pPr>
                      <a:r>
                        <a:rPr lang="en-US" sz="1400" b="1">
                          <a:effectLst/>
                          <a:latin typeface="Times New Roman" panose="02020603050405020304" pitchFamily="18" charset="0"/>
                          <a:ea typeface="Calibri" panose="020F0502020204030204" pitchFamily="34" charset="0"/>
                          <a:cs typeface="Times New Roman" panose="02020603050405020304" pitchFamily="18" charset="0"/>
                        </a:rPr>
                        <a:t>21%</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6F4"/>
                    </a:solidFill>
                  </a:tcPr>
                </a:tc>
                <a:tc>
                  <a:txBody>
                    <a:bodyPr/>
                    <a:lstStyle/>
                    <a:p>
                      <a:pPr marL="0" marR="0" algn="ctr">
                        <a:lnSpc>
                          <a:spcPct val="107000"/>
                        </a:lnSpc>
                        <a:spcBef>
                          <a:spcPts val="0"/>
                        </a:spcBef>
                        <a:spcAft>
                          <a:spcPts val="0"/>
                        </a:spcAft>
                      </a:pPr>
                      <a:r>
                        <a:rPr lang="en-US" sz="1400" b="1">
                          <a:effectLst/>
                          <a:latin typeface="Times New Roman" panose="02020603050405020304" pitchFamily="18" charset="0"/>
                          <a:ea typeface="Calibri" panose="020F0502020204030204" pitchFamily="34" charset="0"/>
                          <a:cs typeface="Times New Roman" panose="02020603050405020304" pitchFamily="18" charset="0"/>
                        </a:rPr>
                        <a:t>18%</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6F4"/>
                    </a:solidFill>
                  </a:tcPr>
                </a:tc>
                <a:extLst>
                  <a:ext uri="{0D108BD9-81ED-4DB2-BD59-A6C34878D82A}">
                    <a16:rowId xmlns:a16="http://schemas.microsoft.com/office/drawing/2014/main" val="3077667388"/>
                  </a:ext>
                </a:extLst>
              </a:tr>
              <a:tr h="391414">
                <a:tc>
                  <a:txBody>
                    <a:bodyPr/>
                    <a:lstStyle/>
                    <a:p>
                      <a:pPr marL="0" marR="0">
                        <a:lnSpc>
                          <a:spcPct val="107000"/>
                        </a:lnSpc>
                        <a:spcBef>
                          <a:spcPts val="0"/>
                        </a:spcBef>
                        <a:spcAft>
                          <a:spcPts val="0"/>
                        </a:spcAft>
                      </a:pPr>
                      <a:r>
                        <a:rPr lang="en-US" sz="1400" b="1" dirty="0">
                          <a:effectLst/>
                          <a:latin typeface="Times New Roman" panose="02020603050405020304" pitchFamily="18" charset="0"/>
                          <a:ea typeface="Calibri" panose="020F0502020204030204" pitchFamily="34" charset="0"/>
                          <a:cs typeface="Times New Roman" panose="02020603050405020304" pitchFamily="18" charset="0"/>
                        </a:rPr>
                        <a:t>Leg 3 - Countries' Implementation and Impact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6F4"/>
                    </a:solidFill>
                  </a:tcPr>
                </a:tc>
                <a:tc>
                  <a:txBody>
                    <a:bodyPr/>
                    <a:lstStyle/>
                    <a:p>
                      <a:pPr marL="0" marR="0" algn="ctr">
                        <a:lnSpc>
                          <a:spcPct val="107000"/>
                        </a:lnSpc>
                        <a:spcBef>
                          <a:spcPts val="0"/>
                        </a:spcBef>
                        <a:spcAft>
                          <a:spcPts val="0"/>
                        </a:spcAft>
                      </a:pPr>
                      <a:r>
                        <a:rPr lang="en-US" sz="1400" b="1" dirty="0">
                          <a:effectLst/>
                          <a:latin typeface="Times New Roman" panose="02020603050405020304" pitchFamily="18" charset="0"/>
                          <a:ea typeface="Calibri" panose="020F0502020204030204" pitchFamily="34" charset="0"/>
                          <a:cs typeface="Times New Roman" panose="02020603050405020304" pitchFamily="18" charset="0"/>
                        </a:rPr>
                        <a:t>41%</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6F4"/>
                    </a:solidFill>
                  </a:tcPr>
                </a:tc>
                <a:tc>
                  <a:txBody>
                    <a:bodyPr/>
                    <a:lstStyle/>
                    <a:p>
                      <a:pPr marL="0" marR="0" algn="ctr">
                        <a:lnSpc>
                          <a:spcPct val="107000"/>
                        </a:lnSpc>
                        <a:spcBef>
                          <a:spcPts val="0"/>
                        </a:spcBef>
                        <a:spcAft>
                          <a:spcPts val="0"/>
                        </a:spcAft>
                      </a:pPr>
                      <a:r>
                        <a:rPr lang="en-US" sz="1400" b="1" dirty="0">
                          <a:effectLst/>
                          <a:latin typeface="Times New Roman" panose="02020603050405020304" pitchFamily="18" charset="0"/>
                          <a:ea typeface="Calibri" panose="020F0502020204030204" pitchFamily="34" charset="0"/>
                          <a:cs typeface="Times New Roman" panose="02020603050405020304" pitchFamily="18" charset="0"/>
                        </a:rPr>
                        <a:t>35%</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6F4"/>
                    </a:solidFill>
                  </a:tcPr>
                </a:tc>
                <a:extLst>
                  <a:ext uri="{0D108BD9-81ED-4DB2-BD59-A6C34878D82A}">
                    <a16:rowId xmlns:a16="http://schemas.microsoft.com/office/drawing/2014/main" val="68692365"/>
                  </a:ext>
                </a:extLst>
              </a:tr>
            </a:tbl>
          </a:graphicData>
        </a:graphic>
      </p:graphicFrame>
      <p:sp>
        <p:nvSpPr>
          <p:cNvPr id="21" name="Rectangle 6"/>
          <p:cNvSpPr>
            <a:spLocks noChangeArrowheads="1"/>
          </p:cNvSpPr>
          <p:nvPr/>
        </p:nvSpPr>
        <p:spPr bwMode="auto">
          <a:xfrm>
            <a:off x="1982034" y="4121322"/>
            <a:ext cx="835574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Degree of Compliance of Country Legislations and Policies with CRPD ICT Accessibility Provisions</a:t>
            </a:r>
            <a:endParaRPr kumimoji="0" lang="en-GB" altLang="en-US" sz="1600" b="0" i="0" u="none" strike="noStrike" cap="none" normalizeH="0" baseline="0" dirty="0">
              <a:ln>
                <a:noFill/>
              </a:ln>
              <a:solidFill>
                <a:schemeClr val="tx1"/>
              </a:solidFill>
              <a:effectLst/>
            </a:endParaRPr>
          </a:p>
        </p:txBody>
      </p:sp>
      <p:graphicFrame>
        <p:nvGraphicFramePr>
          <p:cNvPr id="20" name="Table 19" descr="The rows show findings for &quot;all countries&quot; and &quot;countries in the global south.&quot; The categories (columns) include general regulatory framework, Policies Covering Specific Application Areas, Policies Covering Accessibility for Specific ICT Products or Services, Policies Covering Specific Target Groups, and Policies to Promote Accessible and Assistive ICTs.&#10;&#10;&#10;&#10;" title="Data table showing degree of legislative and policy compliance"/>
          <p:cNvGraphicFramePr>
            <a:graphicFrameLocks noGrp="1"/>
          </p:cNvGraphicFramePr>
          <p:nvPr>
            <p:extLst>
              <p:ext uri="{D42A27DB-BD31-4B8C-83A1-F6EECF244321}">
                <p14:modId xmlns:p14="http://schemas.microsoft.com/office/powerpoint/2010/main" val="3613617461"/>
              </p:ext>
            </p:extLst>
          </p:nvPr>
        </p:nvGraphicFramePr>
        <p:xfrm>
          <a:off x="570271" y="4463436"/>
          <a:ext cx="11012129" cy="2155349"/>
        </p:xfrm>
        <a:graphic>
          <a:graphicData uri="http://schemas.openxmlformats.org/drawingml/2006/table">
            <a:tbl>
              <a:tblPr firstRow="1"/>
              <a:tblGrid>
                <a:gridCol w="1138508">
                  <a:extLst>
                    <a:ext uri="{9D8B030D-6E8A-4147-A177-3AD203B41FA5}">
                      <a16:colId xmlns:a16="http://schemas.microsoft.com/office/drawing/2014/main" val="4265205531"/>
                    </a:ext>
                  </a:extLst>
                </a:gridCol>
                <a:gridCol w="2532201">
                  <a:extLst>
                    <a:ext uri="{9D8B030D-6E8A-4147-A177-3AD203B41FA5}">
                      <a16:colId xmlns:a16="http://schemas.microsoft.com/office/drawing/2014/main" val="823954299"/>
                    </a:ext>
                  </a:extLst>
                </a:gridCol>
                <a:gridCol w="1835355">
                  <a:extLst>
                    <a:ext uri="{9D8B030D-6E8A-4147-A177-3AD203B41FA5}">
                      <a16:colId xmlns:a16="http://schemas.microsoft.com/office/drawing/2014/main" val="3279714685"/>
                    </a:ext>
                  </a:extLst>
                </a:gridCol>
                <a:gridCol w="1835355">
                  <a:extLst>
                    <a:ext uri="{9D8B030D-6E8A-4147-A177-3AD203B41FA5}">
                      <a16:colId xmlns:a16="http://schemas.microsoft.com/office/drawing/2014/main" val="1597762511"/>
                    </a:ext>
                  </a:extLst>
                </a:gridCol>
                <a:gridCol w="1835355">
                  <a:extLst>
                    <a:ext uri="{9D8B030D-6E8A-4147-A177-3AD203B41FA5}">
                      <a16:colId xmlns:a16="http://schemas.microsoft.com/office/drawing/2014/main" val="3368875780"/>
                    </a:ext>
                  </a:extLst>
                </a:gridCol>
                <a:gridCol w="1835355">
                  <a:extLst>
                    <a:ext uri="{9D8B030D-6E8A-4147-A177-3AD203B41FA5}">
                      <a16:colId xmlns:a16="http://schemas.microsoft.com/office/drawing/2014/main" val="3432449903"/>
                    </a:ext>
                  </a:extLst>
                </a:gridCol>
              </a:tblGrid>
              <a:tr h="1071579">
                <a:tc>
                  <a:txBody>
                    <a:bodyPr/>
                    <a:lstStyle/>
                    <a:p>
                      <a:pPr marL="0" marR="0" algn="ctr">
                        <a:lnSpc>
                          <a:spcPct val="107000"/>
                        </a:lnSpc>
                        <a:spcBef>
                          <a:spcPts val="0"/>
                        </a:spcBef>
                        <a:spcAft>
                          <a:spcPts val="0"/>
                        </a:spcAft>
                      </a:pPr>
                      <a:r>
                        <a:rPr lang="en-US" sz="1400" b="1" dirty="0">
                          <a:solidFill>
                            <a:srgbClr val="FFFFFF"/>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B9BD5"/>
                    </a:solidFill>
                  </a:tcPr>
                </a:tc>
                <a:tc>
                  <a:txBody>
                    <a:bodyPr/>
                    <a:lstStyle/>
                    <a:p>
                      <a:pPr marL="0" marR="0" algn="ctr">
                        <a:lnSpc>
                          <a:spcPct val="107000"/>
                        </a:lnSpc>
                        <a:spcBef>
                          <a:spcPts val="0"/>
                        </a:spcBef>
                        <a:spcAft>
                          <a:spcPts val="0"/>
                        </a:spcAft>
                      </a:pPr>
                      <a:r>
                        <a:rPr lang="en-US" sz="1400" b="1">
                          <a:solidFill>
                            <a:srgbClr val="FFFFFF"/>
                          </a:solidFill>
                          <a:effectLst/>
                          <a:latin typeface="Times New Roman" panose="02020603050405020304" pitchFamily="18" charset="0"/>
                          <a:ea typeface="Times New Roman" panose="02020603050405020304" pitchFamily="18" charset="0"/>
                          <a:cs typeface="Arial" panose="020B0604020202020204" pitchFamily="34" charset="0"/>
                        </a:rPr>
                        <a:t>General Regulatory Framework</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B9BD5"/>
                    </a:solidFill>
                  </a:tcPr>
                </a:tc>
                <a:tc>
                  <a:txBody>
                    <a:bodyPr/>
                    <a:lstStyle/>
                    <a:p>
                      <a:pPr marL="0" marR="0" algn="ctr">
                        <a:lnSpc>
                          <a:spcPct val="107000"/>
                        </a:lnSpc>
                        <a:spcBef>
                          <a:spcPts val="0"/>
                        </a:spcBef>
                        <a:spcAft>
                          <a:spcPts val="0"/>
                        </a:spcAft>
                      </a:pPr>
                      <a:r>
                        <a:rPr lang="en-US" sz="1400" b="1" dirty="0">
                          <a:solidFill>
                            <a:srgbClr val="FFFFFF"/>
                          </a:solidFill>
                          <a:effectLst/>
                          <a:latin typeface="Times New Roman" panose="02020603050405020304" pitchFamily="18" charset="0"/>
                          <a:ea typeface="Times New Roman" panose="02020603050405020304" pitchFamily="18" charset="0"/>
                          <a:cs typeface="Arial" panose="020B0604020202020204" pitchFamily="34" charset="0"/>
                        </a:rPr>
                        <a:t>Policies Covering Specific Application Areas</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B9BD5"/>
                    </a:solidFill>
                  </a:tcPr>
                </a:tc>
                <a:tc>
                  <a:txBody>
                    <a:bodyPr/>
                    <a:lstStyle/>
                    <a:p>
                      <a:pPr marL="0" marR="0" algn="ctr">
                        <a:lnSpc>
                          <a:spcPct val="107000"/>
                        </a:lnSpc>
                        <a:spcBef>
                          <a:spcPts val="0"/>
                        </a:spcBef>
                        <a:spcAft>
                          <a:spcPts val="0"/>
                        </a:spcAft>
                      </a:pPr>
                      <a:r>
                        <a:rPr lang="en-US" sz="1400" b="1" dirty="0">
                          <a:solidFill>
                            <a:srgbClr val="FFFFFF"/>
                          </a:solidFill>
                          <a:effectLst/>
                          <a:latin typeface="Times New Roman" panose="02020603050405020304" pitchFamily="18" charset="0"/>
                          <a:ea typeface="Times New Roman" panose="02020603050405020304" pitchFamily="18" charset="0"/>
                          <a:cs typeface="Arial" panose="020B0604020202020204" pitchFamily="34" charset="0"/>
                        </a:rPr>
                        <a:t>Policies Covering Accessibility for Specific ICT Products or Services</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B9BD5"/>
                    </a:solidFill>
                  </a:tcPr>
                </a:tc>
                <a:tc>
                  <a:txBody>
                    <a:bodyPr/>
                    <a:lstStyle/>
                    <a:p>
                      <a:pPr marL="0" marR="0" algn="ctr">
                        <a:lnSpc>
                          <a:spcPct val="107000"/>
                        </a:lnSpc>
                        <a:spcBef>
                          <a:spcPts val="0"/>
                        </a:spcBef>
                        <a:spcAft>
                          <a:spcPts val="0"/>
                        </a:spcAft>
                      </a:pPr>
                      <a:r>
                        <a:rPr lang="en-US" sz="1400" b="1" dirty="0">
                          <a:solidFill>
                            <a:srgbClr val="FFFFFF"/>
                          </a:solidFill>
                          <a:effectLst/>
                          <a:latin typeface="Times New Roman" panose="02020603050405020304" pitchFamily="18" charset="0"/>
                          <a:ea typeface="Times New Roman" panose="02020603050405020304" pitchFamily="18" charset="0"/>
                          <a:cs typeface="Arial" panose="020B0604020202020204" pitchFamily="34" charset="0"/>
                        </a:rPr>
                        <a:t>Policies Covering Specific Target Groups</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B9BD5"/>
                    </a:solidFill>
                  </a:tcPr>
                </a:tc>
                <a:tc>
                  <a:txBody>
                    <a:bodyPr/>
                    <a:lstStyle/>
                    <a:p>
                      <a:pPr marL="0" marR="0" algn="ctr">
                        <a:lnSpc>
                          <a:spcPct val="107000"/>
                        </a:lnSpc>
                        <a:spcBef>
                          <a:spcPts val="0"/>
                        </a:spcBef>
                        <a:spcAft>
                          <a:spcPts val="0"/>
                        </a:spcAft>
                      </a:pPr>
                      <a:r>
                        <a:rPr lang="en-US" sz="1400" b="1" dirty="0">
                          <a:solidFill>
                            <a:srgbClr val="FFFFFF"/>
                          </a:solidFill>
                          <a:effectLst/>
                          <a:latin typeface="Times New Roman" panose="02020603050405020304" pitchFamily="18" charset="0"/>
                          <a:ea typeface="Times New Roman" panose="02020603050405020304" pitchFamily="18" charset="0"/>
                          <a:cs typeface="Arial" panose="020B0604020202020204" pitchFamily="34" charset="0"/>
                        </a:rPr>
                        <a:t>Policies to Promote Accessible and Assistive ICTs</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B9BD5"/>
                    </a:solidFill>
                  </a:tcPr>
                </a:tc>
                <a:extLst>
                  <a:ext uri="{0D108BD9-81ED-4DB2-BD59-A6C34878D82A}">
                    <a16:rowId xmlns:a16="http://schemas.microsoft.com/office/drawing/2014/main" val="2135194369"/>
                  </a:ext>
                </a:extLst>
              </a:tr>
              <a:tr h="361257">
                <a:tc>
                  <a:txBody>
                    <a:bodyPr/>
                    <a:lstStyle/>
                    <a:p>
                      <a:pPr marL="0" marR="0" algn="ctr">
                        <a:lnSpc>
                          <a:spcPct val="107000"/>
                        </a:lnSpc>
                        <a:spcBef>
                          <a:spcPts val="0"/>
                        </a:spcBef>
                        <a:spcAft>
                          <a:spcPts val="0"/>
                        </a:spcAft>
                      </a:pPr>
                      <a:r>
                        <a:rPr lang="en-US" sz="1400">
                          <a:effectLst/>
                          <a:latin typeface="Times New Roman" panose="02020603050405020304" pitchFamily="18" charset="0"/>
                          <a:ea typeface="Times New Roman" panose="02020603050405020304" pitchFamily="18" charset="0"/>
                          <a:cs typeface="Arial" panose="020B0604020202020204" pitchFamily="34" charset="0"/>
                        </a:rPr>
                        <a:t>All countries</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6F4"/>
                    </a:solidFill>
                  </a:tcPr>
                </a:tc>
                <a:tc>
                  <a:txBody>
                    <a:bodyPr/>
                    <a:lstStyle/>
                    <a:p>
                      <a:pPr marL="0" marR="0" algn="ctr">
                        <a:lnSpc>
                          <a:spcPct val="107000"/>
                        </a:lnSpc>
                        <a:spcBef>
                          <a:spcPts val="0"/>
                        </a:spcBef>
                        <a:spcAft>
                          <a:spcPts val="0"/>
                        </a:spcAft>
                      </a:pP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69%</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6F4"/>
                    </a:solidFill>
                  </a:tcPr>
                </a:tc>
                <a:tc>
                  <a:txBody>
                    <a:bodyPr/>
                    <a:lstStyle/>
                    <a:p>
                      <a:pPr marL="0" marR="0" algn="ctr">
                        <a:lnSpc>
                          <a:spcPct val="107000"/>
                        </a:lnSpc>
                        <a:spcBef>
                          <a:spcPts val="0"/>
                        </a:spcBef>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45%</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6F4"/>
                    </a:solidFill>
                  </a:tcPr>
                </a:tc>
                <a:tc>
                  <a:txBody>
                    <a:bodyPr/>
                    <a:lstStyle/>
                    <a:p>
                      <a:pPr marL="0" marR="0" algn="ctr">
                        <a:lnSpc>
                          <a:spcPct val="107000"/>
                        </a:lnSpc>
                        <a:spcBef>
                          <a:spcPts val="0"/>
                        </a:spcBef>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27%</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6F4"/>
                    </a:solidFill>
                  </a:tcPr>
                </a:tc>
                <a:tc>
                  <a:txBody>
                    <a:bodyPr/>
                    <a:lstStyle/>
                    <a:p>
                      <a:pPr marL="0" marR="0" algn="ctr">
                        <a:lnSpc>
                          <a:spcPct val="107000"/>
                        </a:lnSpc>
                        <a:spcBef>
                          <a:spcPts val="0"/>
                        </a:spcBef>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17%</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6F4"/>
                    </a:solidFill>
                  </a:tcPr>
                </a:tc>
                <a:tc>
                  <a:txBody>
                    <a:bodyPr/>
                    <a:lstStyle/>
                    <a:p>
                      <a:pPr marL="0" marR="0" algn="ctr">
                        <a:lnSpc>
                          <a:spcPct val="107000"/>
                        </a:lnSpc>
                        <a:spcBef>
                          <a:spcPts val="0"/>
                        </a:spcBef>
                        <a:spcAft>
                          <a:spcPts val="0"/>
                        </a:spcAft>
                      </a:pP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16%</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6F4"/>
                    </a:solidFill>
                  </a:tcPr>
                </a:tc>
                <a:extLst>
                  <a:ext uri="{0D108BD9-81ED-4DB2-BD59-A6C34878D82A}">
                    <a16:rowId xmlns:a16="http://schemas.microsoft.com/office/drawing/2014/main" val="1942141811"/>
                  </a:ext>
                </a:extLst>
              </a:tr>
              <a:tr h="722513">
                <a:tc>
                  <a:txBody>
                    <a:bodyPr/>
                    <a:lstStyle/>
                    <a:p>
                      <a:pPr marL="0" marR="0" algn="ctr">
                        <a:lnSpc>
                          <a:spcPct val="107000"/>
                        </a:lnSpc>
                        <a:spcBef>
                          <a:spcPts val="0"/>
                        </a:spcBef>
                        <a:spcAft>
                          <a:spcPts val="0"/>
                        </a:spcAft>
                      </a:pPr>
                      <a:r>
                        <a:rPr lang="en-US" sz="1400">
                          <a:effectLst/>
                          <a:latin typeface="Times New Roman" panose="02020603050405020304" pitchFamily="18" charset="0"/>
                          <a:ea typeface="Times New Roman" panose="02020603050405020304" pitchFamily="18" charset="0"/>
                          <a:cs typeface="Arial" panose="020B0604020202020204" pitchFamily="34" charset="0"/>
                        </a:rPr>
                        <a:t>Countries in the Global South</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6F4"/>
                    </a:solidFill>
                  </a:tcPr>
                </a:tc>
                <a:tc>
                  <a:txBody>
                    <a:bodyPr/>
                    <a:lstStyle/>
                    <a:p>
                      <a:pPr marL="0" marR="0" algn="ctr">
                        <a:lnSpc>
                          <a:spcPct val="107000"/>
                        </a:lnSpc>
                        <a:spcBef>
                          <a:spcPts val="0"/>
                        </a:spcBef>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57%</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6F4"/>
                    </a:solidFill>
                  </a:tcPr>
                </a:tc>
                <a:tc>
                  <a:txBody>
                    <a:bodyPr/>
                    <a:lstStyle/>
                    <a:p>
                      <a:pPr marL="0" marR="0" algn="ctr">
                        <a:lnSpc>
                          <a:spcPct val="107000"/>
                        </a:lnSpc>
                        <a:spcBef>
                          <a:spcPts val="0"/>
                        </a:spcBef>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34%</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6F4"/>
                    </a:solidFill>
                  </a:tcPr>
                </a:tc>
                <a:tc>
                  <a:txBody>
                    <a:bodyPr/>
                    <a:lstStyle/>
                    <a:p>
                      <a:pPr marL="0" marR="0" algn="ctr">
                        <a:lnSpc>
                          <a:spcPct val="107000"/>
                        </a:lnSpc>
                        <a:spcBef>
                          <a:spcPts val="0"/>
                        </a:spcBef>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21%</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6F4"/>
                    </a:solidFill>
                  </a:tcPr>
                </a:tc>
                <a:tc>
                  <a:txBody>
                    <a:bodyPr/>
                    <a:lstStyle/>
                    <a:p>
                      <a:pPr marL="0" marR="0" algn="ctr">
                        <a:lnSpc>
                          <a:spcPct val="107000"/>
                        </a:lnSpc>
                        <a:spcBef>
                          <a:spcPts val="0"/>
                        </a:spcBef>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15%</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6F4"/>
                    </a:solidFill>
                  </a:tcPr>
                </a:tc>
                <a:tc>
                  <a:txBody>
                    <a:bodyPr/>
                    <a:lstStyle/>
                    <a:p>
                      <a:pPr marL="0" marR="0" algn="ctr">
                        <a:lnSpc>
                          <a:spcPct val="107000"/>
                        </a:lnSpc>
                        <a:spcBef>
                          <a:spcPts val="0"/>
                        </a:spcBef>
                        <a:spcAft>
                          <a:spcPts val="0"/>
                        </a:spcAft>
                      </a:pP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6F4"/>
                    </a:solidFill>
                  </a:tcPr>
                </a:tc>
                <a:extLst>
                  <a:ext uri="{0D108BD9-81ED-4DB2-BD59-A6C34878D82A}">
                    <a16:rowId xmlns:a16="http://schemas.microsoft.com/office/drawing/2014/main" val="1938012016"/>
                  </a:ext>
                </a:extLst>
              </a:tr>
            </a:tbl>
          </a:graphicData>
        </a:graphic>
      </p:graphicFrame>
    </p:spTree>
    <p:extLst>
      <p:ext uri="{BB962C8B-B14F-4D97-AF65-F5344CB8AC3E}">
        <p14:creationId xmlns:p14="http://schemas.microsoft.com/office/powerpoint/2010/main" val="41378315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Meeting CRPD ICT Obligations</a:t>
            </a:r>
          </a:p>
        </p:txBody>
      </p:sp>
      <p:sp>
        <p:nvSpPr>
          <p:cNvPr id="3" name="Content Placeholder 2"/>
          <p:cNvSpPr>
            <a:spLocks noGrp="1"/>
          </p:cNvSpPr>
          <p:nvPr>
            <p:ph idx="1"/>
          </p:nvPr>
        </p:nvSpPr>
        <p:spPr>
          <a:xfrm>
            <a:off x="838200" y="1491329"/>
            <a:ext cx="10515600" cy="4351338"/>
          </a:xfrm>
        </p:spPr>
        <p:txBody>
          <a:bodyPr/>
          <a:lstStyle/>
          <a:p>
            <a:pPr marL="0" indent="0">
              <a:buNone/>
            </a:pPr>
            <a:r>
              <a:rPr lang="en-US" sz="2400" b="1" dirty="0"/>
              <a:t>G3ict &amp; DPI 2016 ICT Accessibility Progress Report</a:t>
            </a:r>
          </a:p>
          <a:p>
            <a:pPr marL="0" indent="0">
              <a:buNone/>
            </a:pPr>
            <a:endParaRPr lang="en-US" b="1" dirty="0"/>
          </a:p>
        </p:txBody>
      </p:sp>
      <p:sp>
        <p:nvSpPr>
          <p:cNvPr id="17" name="Rectangle 4"/>
          <p:cNvSpPr>
            <a:spLocks noChangeArrowheads="1"/>
          </p:cNvSpPr>
          <p:nvPr/>
        </p:nvSpPr>
        <p:spPr bwMode="auto">
          <a:xfrm>
            <a:off x="1723232" y="1965667"/>
            <a:ext cx="732527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kumimoji="0" lang="en-US" altLang="en-US"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Degree of Country Capacity to Implement CRPD ICT Accessibility Provisions</a:t>
            </a:r>
            <a:endParaRPr kumimoji="0" lang="en-GB" altLang="en-US" b="0" i="0" u="none" strike="noStrike" cap="none" normalizeH="0" baseline="0" dirty="0">
              <a:ln>
                <a:noFill/>
              </a:ln>
              <a:solidFill>
                <a:schemeClr val="tx1"/>
              </a:solidFill>
              <a:effectLst/>
            </a:endParaRPr>
          </a:p>
        </p:txBody>
      </p:sp>
      <p:graphicFrame>
        <p:nvGraphicFramePr>
          <p:cNvPr id="7" name="Table 6" descr="The rows show findings for &quot;all countries&quot; and &quot;countries in the global south.&quot; The categories (columns) include government focus, support of DPOs and NGOs, and capacity building.&#10;&#10;&#10;&#10;" title="Data table showing country capacity to implement ICT provisions"/>
          <p:cNvGraphicFramePr>
            <a:graphicFrameLocks noGrp="1"/>
          </p:cNvGraphicFramePr>
          <p:nvPr>
            <p:extLst>
              <p:ext uri="{D42A27DB-BD31-4B8C-83A1-F6EECF244321}">
                <p14:modId xmlns:p14="http://schemas.microsoft.com/office/powerpoint/2010/main" val="1248587178"/>
              </p:ext>
            </p:extLst>
          </p:nvPr>
        </p:nvGraphicFramePr>
        <p:xfrm>
          <a:off x="570271" y="2328580"/>
          <a:ext cx="11051457" cy="1756356"/>
        </p:xfrm>
        <a:graphic>
          <a:graphicData uri="http://schemas.openxmlformats.org/drawingml/2006/table">
            <a:tbl>
              <a:tblPr firstRow="1"/>
              <a:tblGrid>
                <a:gridCol w="1958222">
                  <a:extLst>
                    <a:ext uri="{9D8B030D-6E8A-4147-A177-3AD203B41FA5}">
                      <a16:colId xmlns:a16="http://schemas.microsoft.com/office/drawing/2014/main" val="2672504499"/>
                    </a:ext>
                  </a:extLst>
                </a:gridCol>
                <a:gridCol w="2999830">
                  <a:extLst>
                    <a:ext uri="{9D8B030D-6E8A-4147-A177-3AD203B41FA5}">
                      <a16:colId xmlns:a16="http://schemas.microsoft.com/office/drawing/2014/main" val="3712947338"/>
                    </a:ext>
                  </a:extLst>
                </a:gridCol>
                <a:gridCol w="3531050">
                  <a:extLst>
                    <a:ext uri="{9D8B030D-6E8A-4147-A177-3AD203B41FA5}">
                      <a16:colId xmlns:a16="http://schemas.microsoft.com/office/drawing/2014/main" val="1257799605"/>
                    </a:ext>
                  </a:extLst>
                </a:gridCol>
                <a:gridCol w="2562355">
                  <a:extLst>
                    <a:ext uri="{9D8B030D-6E8A-4147-A177-3AD203B41FA5}">
                      <a16:colId xmlns:a16="http://schemas.microsoft.com/office/drawing/2014/main" val="1432872812"/>
                    </a:ext>
                  </a:extLst>
                </a:gridCol>
              </a:tblGrid>
              <a:tr h="624384">
                <a:tc>
                  <a:txBody>
                    <a:bodyPr/>
                    <a:lstStyle/>
                    <a:p>
                      <a:pPr marL="0" marR="0" algn="ctr">
                        <a:lnSpc>
                          <a:spcPct val="107000"/>
                        </a:lnSpc>
                        <a:spcBef>
                          <a:spcPts val="0"/>
                        </a:spcBef>
                        <a:spcAft>
                          <a:spcPts val="0"/>
                        </a:spcAft>
                      </a:pPr>
                      <a:r>
                        <a:rPr lang="en-US" sz="1800" b="1" dirty="0">
                          <a:solidFill>
                            <a:srgbClr val="FFFFFF"/>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B9BD5"/>
                    </a:solidFill>
                  </a:tcPr>
                </a:tc>
                <a:tc>
                  <a:txBody>
                    <a:bodyPr/>
                    <a:lstStyle/>
                    <a:p>
                      <a:pPr marL="0" marR="0" algn="ctr">
                        <a:lnSpc>
                          <a:spcPct val="107000"/>
                        </a:lnSpc>
                        <a:spcBef>
                          <a:spcPts val="0"/>
                        </a:spcBef>
                        <a:spcAft>
                          <a:spcPts val="0"/>
                        </a:spcAft>
                      </a:pPr>
                      <a:r>
                        <a:rPr lang="en-US" sz="1800" b="1">
                          <a:solidFill>
                            <a:srgbClr val="FFFFFF"/>
                          </a:solidFill>
                          <a:effectLst/>
                          <a:latin typeface="Times New Roman" panose="02020603050405020304" pitchFamily="18" charset="0"/>
                          <a:ea typeface="Times New Roman" panose="02020603050405020304" pitchFamily="18" charset="0"/>
                          <a:cs typeface="Arial" panose="020B0604020202020204" pitchFamily="34" charset="0"/>
                        </a:rPr>
                        <a:t>Government Focus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B9BD5"/>
                    </a:solidFill>
                  </a:tcPr>
                </a:tc>
                <a:tc>
                  <a:txBody>
                    <a:bodyPr/>
                    <a:lstStyle/>
                    <a:p>
                      <a:pPr marL="0" marR="0" algn="ctr">
                        <a:lnSpc>
                          <a:spcPct val="107000"/>
                        </a:lnSpc>
                        <a:spcBef>
                          <a:spcPts val="0"/>
                        </a:spcBef>
                        <a:spcAft>
                          <a:spcPts val="0"/>
                        </a:spcAft>
                      </a:pPr>
                      <a:r>
                        <a:rPr lang="en-US" sz="1800" b="1">
                          <a:solidFill>
                            <a:srgbClr val="FFFFFF"/>
                          </a:solidFill>
                          <a:effectLst/>
                          <a:latin typeface="Times New Roman" panose="02020603050405020304" pitchFamily="18" charset="0"/>
                          <a:ea typeface="Times New Roman" panose="02020603050405020304" pitchFamily="18" charset="0"/>
                          <a:cs typeface="Arial" panose="020B0604020202020204" pitchFamily="34" charset="0"/>
                        </a:rPr>
                        <a:t>Support of DPOs and NGOs</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B9BD5"/>
                    </a:solidFill>
                  </a:tcPr>
                </a:tc>
                <a:tc>
                  <a:txBody>
                    <a:bodyPr/>
                    <a:lstStyle/>
                    <a:p>
                      <a:pPr marL="0" marR="0" algn="ctr">
                        <a:lnSpc>
                          <a:spcPct val="107000"/>
                        </a:lnSpc>
                        <a:spcBef>
                          <a:spcPts val="0"/>
                        </a:spcBef>
                        <a:spcAft>
                          <a:spcPts val="0"/>
                        </a:spcAft>
                      </a:pPr>
                      <a:r>
                        <a:rPr lang="en-US" sz="1800" b="1" dirty="0">
                          <a:solidFill>
                            <a:srgbClr val="FFFFFF"/>
                          </a:solidFill>
                          <a:effectLst/>
                          <a:latin typeface="Times New Roman" panose="02020603050405020304" pitchFamily="18" charset="0"/>
                          <a:ea typeface="Times New Roman" panose="02020603050405020304" pitchFamily="18" charset="0"/>
                          <a:cs typeface="Arial" panose="020B0604020202020204" pitchFamily="34" charset="0"/>
                        </a:rPr>
                        <a:t>Capacity building</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B9BD5"/>
                    </a:solidFill>
                  </a:tcPr>
                </a:tc>
                <a:extLst>
                  <a:ext uri="{0D108BD9-81ED-4DB2-BD59-A6C34878D82A}">
                    <a16:rowId xmlns:a16="http://schemas.microsoft.com/office/drawing/2014/main" val="1945082089"/>
                  </a:ext>
                </a:extLst>
              </a:tr>
              <a:tr h="377324">
                <a:tc>
                  <a:txBody>
                    <a:bodyPr/>
                    <a:lstStyle/>
                    <a:p>
                      <a:pPr marL="0" marR="0" algn="ctr">
                        <a:lnSpc>
                          <a:spcPct val="107000"/>
                        </a:lnSpc>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All countries</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6F4"/>
                    </a:solidFill>
                  </a:tcPr>
                </a:tc>
                <a:tc>
                  <a:txBody>
                    <a:bodyPr/>
                    <a:lstStyle/>
                    <a:p>
                      <a:pPr marL="0" marR="0" algn="ctr">
                        <a:lnSpc>
                          <a:spcPct val="107000"/>
                        </a:lnSpc>
                        <a:spcBef>
                          <a:spcPts val="0"/>
                        </a:spcBef>
                        <a:spcAft>
                          <a:spcPts val="0"/>
                        </a:spcAft>
                      </a:pPr>
                      <a:r>
                        <a:rPr lang="en-US" sz="1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6F4"/>
                    </a:solidFill>
                  </a:tcPr>
                </a:tc>
                <a:tc>
                  <a:txBody>
                    <a:bodyPr/>
                    <a:lstStyle/>
                    <a:p>
                      <a:pPr marL="0" marR="0" algn="ctr">
                        <a:lnSpc>
                          <a:spcPct val="107000"/>
                        </a:lnSpc>
                        <a:spcBef>
                          <a:spcPts val="0"/>
                        </a:spcBef>
                        <a:spcAft>
                          <a:spcPts val="0"/>
                        </a:spcAft>
                      </a:pPr>
                      <a:r>
                        <a:rPr lang="en-US" sz="1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6F4"/>
                    </a:solidFill>
                  </a:tcPr>
                </a:tc>
                <a:tc>
                  <a:txBody>
                    <a:bodyPr/>
                    <a:lstStyle/>
                    <a:p>
                      <a:pPr marL="0" marR="0" algn="ctr">
                        <a:lnSpc>
                          <a:spcPct val="107000"/>
                        </a:lnSpc>
                        <a:spcBef>
                          <a:spcPts val="0"/>
                        </a:spcBef>
                        <a:spcAft>
                          <a:spcPts val="0"/>
                        </a:spcAft>
                      </a:pP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22%</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6F4"/>
                    </a:solidFill>
                  </a:tcPr>
                </a:tc>
                <a:extLst>
                  <a:ext uri="{0D108BD9-81ED-4DB2-BD59-A6C34878D82A}">
                    <a16:rowId xmlns:a16="http://schemas.microsoft.com/office/drawing/2014/main" val="2783220022"/>
                  </a:ext>
                </a:extLst>
              </a:tr>
              <a:tr h="754648">
                <a:tc>
                  <a:txBody>
                    <a:bodyPr/>
                    <a:lstStyle/>
                    <a:p>
                      <a:pPr marL="0" marR="0" algn="ctr">
                        <a:lnSpc>
                          <a:spcPct val="107000"/>
                        </a:lnSpc>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Countries in the Global South</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6F4"/>
                    </a:solidFill>
                  </a:tcPr>
                </a:tc>
                <a:tc>
                  <a:txBody>
                    <a:bodyPr/>
                    <a:lstStyle/>
                    <a:p>
                      <a:pPr marL="0" marR="0" algn="ctr">
                        <a:lnSpc>
                          <a:spcPct val="107000"/>
                        </a:lnSpc>
                        <a:spcBef>
                          <a:spcPts val="0"/>
                        </a:spcBef>
                        <a:spcAft>
                          <a:spcPts val="0"/>
                        </a:spcAft>
                      </a:pP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31%</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6F4"/>
                    </a:solidFill>
                  </a:tcPr>
                </a:tc>
                <a:tc>
                  <a:txBody>
                    <a:bodyPr/>
                    <a:lstStyle/>
                    <a:p>
                      <a:pPr marL="0" marR="0" algn="ctr">
                        <a:lnSpc>
                          <a:spcPct val="107000"/>
                        </a:lnSpc>
                        <a:spcBef>
                          <a:spcPts val="0"/>
                        </a:spcBef>
                        <a:spcAft>
                          <a:spcPts val="0"/>
                        </a:spcAft>
                      </a:pP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6F4"/>
                    </a:solidFill>
                  </a:tcPr>
                </a:tc>
                <a:tc>
                  <a:txBody>
                    <a:bodyPr/>
                    <a:lstStyle/>
                    <a:p>
                      <a:pPr marL="0" marR="0" algn="ctr">
                        <a:lnSpc>
                          <a:spcPct val="107000"/>
                        </a:lnSpc>
                        <a:spcBef>
                          <a:spcPts val="0"/>
                        </a:spcBef>
                        <a:spcAft>
                          <a:spcPts val="0"/>
                        </a:spcAft>
                      </a:pP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18%</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6F4"/>
                    </a:solidFill>
                  </a:tcPr>
                </a:tc>
                <a:extLst>
                  <a:ext uri="{0D108BD9-81ED-4DB2-BD59-A6C34878D82A}">
                    <a16:rowId xmlns:a16="http://schemas.microsoft.com/office/drawing/2014/main" val="1551810111"/>
                  </a:ext>
                </a:extLst>
              </a:tr>
            </a:tbl>
          </a:graphicData>
        </a:graphic>
      </p:graphicFrame>
      <p:sp>
        <p:nvSpPr>
          <p:cNvPr id="21" name="Rectangle 6"/>
          <p:cNvSpPr>
            <a:spLocks noChangeArrowheads="1"/>
          </p:cNvSpPr>
          <p:nvPr/>
        </p:nvSpPr>
        <p:spPr bwMode="auto">
          <a:xfrm>
            <a:off x="2344343" y="4271373"/>
            <a:ext cx="701006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lang="en-US" b="1" dirty="0"/>
              <a:t>Degree of Implementation CRPD ICT Accessibility Provisions and Impact</a:t>
            </a:r>
            <a:endParaRPr kumimoji="0" lang="en-GB" altLang="en-US" sz="1600" b="0" i="0" u="none" strike="noStrike" cap="none" normalizeH="0" baseline="0" dirty="0">
              <a:ln>
                <a:noFill/>
              </a:ln>
              <a:solidFill>
                <a:schemeClr val="tx1"/>
              </a:solidFill>
              <a:effectLst/>
            </a:endParaRPr>
          </a:p>
        </p:txBody>
      </p:sp>
      <p:graphicFrame>
        <p:nvGraphicFramePr>
          <p:cNvPr id="11" name="Table 10" descr="The rows show findings for &quot;all countries&quot; and &quot;countries in the global south.&quot; The categories (columns) include Telecom and Media Services and Computers, mobile, and special services.&#10;&#10;&#10;&#10;&#10;" title="Data table showing degree of implementation and impact of ICT Provisions"/>
          <p:cNvGraphicFramePr>
            <a:graphicFrameLocks noGrp="1"/>
          </p:cNvGraphicFramePr>
          <p:nvPr>
            <p:extLst>
              <p:ext uri="{D42A27DB-BD31-4B8C-83A1-F6EECF244321}">
                <p14:modId xmlns:p14="http://schemas.microsoft.com/office/powerpoint/2010/main" val="3811703610"/>
              </p:ext>
            </p:extLst>
          </p:nvPr>
        </p:nvGraphicFramePr>
        <p:xfrm>
          <a:off x="570271" y="4787337"/>
          <a:ext cx="11051458" cy="1995331"/>
        </p:xfrm>
        <a:graphic>
          <a:graphicData uri="http://schemas.openxmlformats.org/drawingml/2006/table">
            <a:tbl>
              <a:tblPr firstRow="1"/>
              <a:tblGrid>
                <a:gridCol w="1958222">
                  <a:extLst>
                    <a:ext uri="{9D8B030D-6E8A-4147-A177-3AD203B41FA5}">
                      <a16:colId xmlns:a16="http://schemas.microsoft.com/office/drawing/2014/main" val="3317736738"/>
                    </a:ext>
                  </a:extLst>
                </a:gridCol>
                <a:gridCol w="2999830">
                  <a:extLst>
                    <a:ext uri="{9D8B030D-6E8A-4147-A177-3AD203B41FA5}">
                      <a16:colId xmlns:a16="http://schemas.microsoft.com/office/drawing/2014/main" val="3702778026"/>
                    </a:ext>
                  </a:extLst>
                </a:gridCol>
                <a:gridCol w="3562299">
                  <a:extLst>
                    <a:ext uri="{9D8B030D-6E8A-4147-A177-3AD203B41FA5}">
                      <a16:colId xmlns:a16="http://schemas.microsoft.com/office/drawing/2014/main" val="896270022"/>
                    </a:ext>
                  </a:extLst>
                </a:gridCol>
                <a:gridCol w="2531107">
                  <a:extLst>
                    <a:ext uri="{9D8B030D-6E8A-4147-A177-3AD203B41FA5}">
                      <a16:colId xmlns:a16="http://schemas.microsoft.com/office/drawing/2014/main" val="3714446412"/>
                    </a:ext>
                  </a:extLst>
                </a:gridCol>
              </a:tblGrid>
              <a:tr h="687588">
                <a:tc>
                  <a:txBody>
                    <a:bodyPr/>
                    <a:lstStyle/>
                    <a:p>
                      <a:pPr marL="0" marR="0" algn="ctr">
                        <a:lnSpc>
                          <a:spcPct val="107000"/>
                        </a:lnSpc>
                        <a:spcBef>
                          <a:spcPts val="0"/>
                        </a:spcBef>
                        <a:spcAft>
                          <a:spcPts val="0"/>
                        </a:spcAft>
                      </a:pPr>
                      <a:r>
                        <a:rPr lang="en-US" sz="1800" b="1" dirty="0">
                          <a:solidFill>
                            <a:srgbClr val="FFFFFF"/>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B9BD5"/>
                    </a:solidFill>
                  </a:tcPr>
                </a:tc>
                <a:tc>
                  <a:txBody>
                    <a:bodyPr/>
                    <a:lstStyle/>
                    <a:p>
                      <a:pPr marL="0" marR="0" algn="ctr">
                        <a:lnSpc>
                          <a:spcPct val="107000"/>
                        </a:lnSpc>
                        <a:spcBef>
                          <a:spcPts val="0"/>
                        </a:spcBef>
                        <a:spcAft>
                          <a:spcPts val="0"/>
                        </a:spcAft>
                      </a:pPr>
                      <a:r>
                        <a:rPr lang="en-US" sz="1800" b="1" dirty="0">
                          <a:solidFill>
                            <a:srgbClr val="FFFFFF"/>
                          </a:solidFill>
                          <a:effectLst/>
                          <a:latin typeface="Times New Roman" panose="02020603050405020304" pitchFamily="18" charset="0"/>
                          <a:ea typeface="Times New Roman" panose="02020603050405020304" pitchFamily="18" charset="0"/>
                          <a:cs typeface="Arial" panose="020B0604020202020204" pitchFamily="34" charset="0"/>
                        </a:rPr>
                        <a:t>Telecom and Media Services and Computers</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B9BD5"/>
                    </a:solidFill>
                  </a:tcPr>
                </a:tc>
                <a:tc>
                  <a:txBody>
                    <a:bodyPr/>
                    <a:lstStyle/>
                    <a:p>
                      <a:pPr marL="0" marR="0" algn="ctr">
                        <a:lnSpc>
                          <a:spcPct val="107000"/>
                        </a:lnSpc>
                        <a:spcBef>
                          <a:spcPts val="0"/>
                        </a:spcBef>
                        <a:spcAft>
                          <a:spcPts val="0"/>
                        </a:spcAft>
                      </a:pPr>
                      <a:r>
                        <a:rPr lang="en-US" sz="1800" b="1" dirty="0">
                          <a:solidFill>
                            <a:srgbClr val="FFFFFF"/>
                          </a:solidFill>
                          <a:effectLst/>
                          <a:latin typeface="Times New Roman" panose="02020603050405020304" pitchFamily="18" charset="0"/>
                          <a:ea typeface="Times New Roman" panose="02020603050405020304" pitchFamily="18" charset="0"/>
                          <a:cs typeface="Arial" panose="020B0604020202020204" pitchFamily="34" charset="0"/>
                        </a:rPr>
                        <a:t>Mobile</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B9BD5"/>
                    </a:solidFill>
                  </a:tcPr>
                </a:tc>
                <a:tc>
                  <a:txBody>
                    <a:bodyPr/>
                    <a:lstStyle/>
                    <a:p>
                      <a:pPr marL="0" marR="0" algn="ctr">
                        <a:lnSpc>
                          <a:spcPct val="107000"/>
                        </a:lnSpc>
                        <a:spcBef>
                          <a:spcPts val="0"/>
                        </a:spcBef>
                        <a:spcAft>
                          <a:spcPts val="0"/>
                        </a:spcAft>
                      </a:pPr>
                      <a:r>
                        <a:rPr lang="en-US" sz="1800" b="1" dirty="0">
                          <a:solidFill>
                            <a:srgbClr val="FFFFFF"/>
                          </a:solidFill>
                          <a:effectLst/>
                          <a:latin typeface="Times New Roman" panose="02020603050405020304" pitchFamily="18" charset="0"/>
                          <a:ea typeface="Times New Roman" panose="02020603050405020304" pitchFamily="18" charset="0"/>
                          <a:cs typeface="Arial" panose="020B0604020202020204" pitchFamily="34" charset="0"/>
                        </a:rPr>
                        <a:t>Special Services</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B9BD5"/>
                    </a:solidFill>
                  </a:tcPr>
                </a:tc>
                <a:extLst>
                  <a:ext uri="{0D108BD9-81ED-4DB2-BD59-A6C34878D82A}">
                    <a16:rowId xmlns:a16="http://schemas.microsoft.com/office/drawing/2014/main" val="1407353127"/>
                  </a:ext>
                </a:extLst>
              </a:tr>
              <a:tr h="482530">
                <a:tc>
                  <a:txBody>
                    <a:bodyPr/>
                    <a:lstStyle/>
                    <a:p>
                      <a:pPr marL="0" marR="0" algn="ctr">
                        <a:lnSpc>
                          <a:spcPct val="107000"/>
                        </a:lnSpc>
                        <a:spcBef>
                          <a:spcPts val="0"/>
                        </a:spcBef>
                        <a:spcAft>
                          <a:spcPts val="0"/>
                        </a:spcAft>
                      </a:pPr>
                      <a:r>
                        <a:rPr lang="en-US" sz="1800" dirty="0">
                          <a:effectLst/>
                          <a:latin typeface="Times New Roman" panose="02020603050405020304" pitchFamily="18" charset="0"/>
                          <a:ea typeface="Times New Roman" panose="02020603050405020304" pitchFamily="18" charset="0"/>
                          <a:cs typeface="Arial" panose="020B0604020202020204" pitchFamily="34" charset="0"/>
                        </a:rPr>
                        <a:t>All countries</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6F4"/>
                    </a:solidFill>
                  </a:tcPr>
                </a:tc>
                <a:tc>
                  <a:txBody>
                    <a:bodyPr/>
                    <a:lstStyle/>
                    <a:p>
                      <a:pPr marL="0" marR="0" algn="ctr">
                        <a:lnSpc>
                          <a:spcPct val="107000"/>
                        </a:lnSpc>
                        <a:spcBef>
                          <a:spcPts val="0"/>
                        </a:spcBef>
                        <a:spcAft>
                          <a:spcPts val="0"/>
                        </a:spcAft>
                      </a:pP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41%</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6F4"/>
                    </a:solidFill>
                  </a:tcPr>
                </a:tc>
                <a:tc>
                  <a:txBody>
                    <a:bodyPr/>
                    <a:lstStyle/>
                    <a:p>
                      <a:pPr marL="0" marR="0" algn="ctr">
                        <a:lnSpc>
                          <a:spcPct val="107000"/>
                        </a:lnSpc>
                        <a:spcBef>
                          <a:spcPts val="0"/>
                        </a:spcBef>
                        <a:spcAft>
                          <a:spcPts val="0"/>
                        </a:spcAft>
                      </a:pP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45%</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6F4"/>
                    </a:solidFill>
                  </a:tcPr>
                </a:tc>
                <a:tc>
                  <a:txBody>
                    <a:bodyPr/>
                    <a:lstStyle/>
                    <a:p>
                      <a:pPr marL="0" marR="0" algn="ctr">
                        <a:lnSpc>
                          <a:spcPct val="107000"/>
                        </a:lnSpc>
                        <a:spcBef>
                          <a:spcPts val="0"/>
                        </a:spcBef>
                        <a:spcAft>
                          <a:spcPts val="0"/>
                        </a:spcAft>
                      </a:pP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33%</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6F4"/>
                    </a:solidFill>
                  </a:tcPr>
                </a:tc>
                <a:extLst>
                  <a:ext uri="{0D108BD9-81ED-4DB2-BD59-A6C34878D82A}">
                    <a16:rowId xmlns:a16="http://schemas.microsoft.com/office/drawing/2014/main" val="2291585769"/>
                  </a:ext>
                </a:extLst>
              </a:tr>
              <a:tr h="825213">
                <a:tc>
                  <a:txBody>
                    <a:bodyPr/>
                    <a:lstStyle/>
                    <a:p>
                      <a:pPr marL="0" marR="0" algn="ctr">
                        <a:lnSpc>
                          <a:spcPct val="107000"/>
                        </a:lnSpc>
                        <a:spcBef>
                          <a:spcPts val="0"/>
                        </a:spcBef>
                        <a:spcAft>
                          <a:spcPts val="0"/>
                        </a:spcAft>
                      </a:pPr>
                      <a:r>
                        <a:rPr lang="en-US" sz="1800" dirty="0">
                          <a:effectLst/>
                          <a:latin typeface="Times New Roman" panose="02020603050405020304" pitchFamily="18" charset="0"/>
                          <a:ea typeface="Times New Roman" panose="02020603050405020304" pitchFamily="18" charset="0"/>
                          <a:cs typeface="Arial" panose="020B0604020202020204" pitchFamily="34" charset="0"/>
                        </a:rPr>
                        <a:t>Countries in the Global South</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6F4"/>
                    </a:solidFill>
                  </a:tcPr>
                </a:tc>
                <a:tc>
                  <a:txBody>
                    <a:bodyPr/>
                    <a:lstStyle/>
                    <a:p>
                      <a:pPr marL="0" marR="0" algn="ctr">
                        <a:lnSpc>
                          <a:spcPct val="107000"/>
                        </a:lnSpc>
                        <a:spcBef>
                          <a:spcPts val="0"/>
                        </a:spcBef>
                        <a:spcAft>
                          <a:spcPts val="0"/>
                        </a:spcAft>
                      </a:pP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36%</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6F4"/>
                    </a:solidFill>
                  </a:tcPr>
                </a:tc>
                <a:tc>
                  <a:txBody>
                    <a:bodyPr/>
                    <a:lstStyle/>
                    <a:p>
                      <a:pPr marL="0" marR="0" algn="ctr">
                        <a:lnSpc>
                          <a:spcPct val="107000"/>
                        </a:lnSpc>
                        <a:spcBef>
                          <a:spcPts val="0"/>
                        </a:spcBef>
                        <a:spcAft>
                          <a:spcPts val="0"/>
                        </a:spcAft>
                      </a:pP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41%</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6F4"/>
                    </a:solidFill>
                  </a:tcPr>
                </a:tc>
                <a:tc>
                  <a:txBody>
                    <a:bodyPr/>
                    <a:lstStyle/>
                    <a:p>
                      <a:pPr marL="0" marR="0" algn="ctr">
                        <a:lnSpc>
                          <a:spcPct val="107000"/>
                        </a:lnSpc>
                        <a:spcBef>
                          <a:spcPts val="0"/>
                        </a:spcBef>
                        <a:spcAft>
                          <a:spcPts val="0"/>
                        </a:spcAft>
                      </a:pP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24%</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6F4"/>
                    </a:solidFill>
                  </a:tcPr>
                </a:tc>
                <a:extLst>
                  <a:ext uri="{0D108BD9-81ED-4DB2-BD59-A6C34878D82A}">
                    <a16:rowId xmlns:a16="http://schemas.microsoft.com/office/drawing/2014/main" val="644796386"/>
                  </a:ext>
                </a:extLst>
              </a:tr>
            </a:tbl>
          </a:graphicData>
        </a:graphic>
      </p:graphicFrame>
    </p:spTree>
    <p:extLst>
      <p:ext uri="{BB962C8B-B14F-4D97-AF65-F5344CB8AC3E}">
        <p14:creationId xmlns:p14="http://schemas.microsoft.com/office/powerpoint/2010/main" val="33061269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2016 United Nations E-Government Survey </a:t>
            </a:r>
          </a:p>
        </p:txBody>
      </p:sp>
      <p:sp>
        <p:nvSpPr>
          <p:cNvPr id="3" name="Content Placeholder 2"/>
          <p:cNvSpPr>
            <a:spLocks noGrp="1"/>
          </p:cNvSpPr>
          <p:nvPr>
            <p:ph idx="1"/>
          </p:nvPr>
        </p:nvSpPr>
        <p:spPr/>
        <p:txBody>
          <a:bodyPr/>
          <a:lstStyle/>
          <a:p>
            <a:r>
              <a:rPr lang="en-US" dirty="0"/>
              <a:t>Shows positive trend towards investments and efforts by countries to ensure outreach of online services to different marginalized groups</a:t>
            </a:r>
          </a:p>
          <a:p>
            <a:r>
              <a:rPr lang="en-US" dirty="0"/>
              <a:t>Significant jumps in the number of countries that have invested in targeted efforts to reach out to youth, women, and immigrants.</a:t>
            </a:r>
          </a:p>
          <a:p>
            <a:r>
              <a:rPr lang="en-US" dirty="0"/>
              <a:t> However, while there have been increases from the last survey, only 13 countries introduced services between 2014 and 2016 for older persons and persons with disabilities. </a:t>
            </a:r>
          </a:p>
          <a:p>
            <a:r>
              <a:rPr lang="en-US" dirty="0"/>
              <a:t>As a result, the total number of countries offering such service is less than one-third of all countries (193)</a:t>
            </a:r>
          </a:p>
        </p:txBody>
      </p:sp>
    </p:spTree>
    <p:extLst>
      <p:ext uri="{BB962C8B-B14F-4D97-AF65-F5344CB8AC3E}">
        <p14:creationId xmlns:p14="http://schemas.microsoft.com/office/powerpoint/2010/main" val="3638312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Graphic 6" title="Design icon: group of people">
            <a:extLst>
              <a:ext uri="{FF2B5EF4-FFF2-40B4-BE49-F238E27FC236}">
                <a16:creationId xmlns:a16="http://schemas.microsoft.com/office/drawing/2014/main" id="{B6022176-0F9D-40D4-925E-BDE6A9C8F2E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574801" y="2519363"/>
            <a:ext cx="914400" cy="914400"/>
          </a:xfrm>
          <a:prstGeom prst="rect">
            <a:avLst/>
          </a:prstGeom>
        </p:spPr>
      </p:pic>
      <p:sp>
        <p:nvSpPr>
          <p:cNvPr id="2" name="Title 1"/>
          <p:cNvSpPr>
            <a:spLocks noGrp="1"/>
          </p:cNvSpPr>
          <p:nvPr>
            <p:ph type="title"/>
          </p:nvPr>
        </p:nvSpPr>
        <p:spPr>
          <a:xfrm>
            <a:off x="433495" y="3433763"/>
            <a:ext cx="3197013" cy="2743200"/>
          </a:xfrm>
        </p:spPr>
        <p:txBody>
          <a:bodyPr anchor="t">
            <a:normAutofit/>
          </a:bodyPr>
          <a:lstStyle/>
          <a:p>
            <a:pPr algn="ctr"/>
            <a:r>
              <a:rPr lang="en-US" b="1" dirty="0"/>
              <a:t>Task Team Members</a:t>
            </a:r>
          </a:p>
        </p:txBody>
      </p:sp>
      <p:sp>
        <p:nvSpPr>
          <p:cNvPr id="3" name="Content Placeholder 2"/>
          <p:cNvSpPr>
            <a:spLocks noGrp="1"/>
          </p:cNvSpPr>
          <p:nvPr>
            <p:ph idx="1"/>
          </p:nvPr>
        </p:nvSpPr>
        <p:spPr>
          <a:xfrm>
            <a:off x="4064000" y="643467"/>
            <a:ext cx="7289799" cy="5533496"/>
          </a:xfrm>
        </p:spPr>
        <p:txBody>
          <a:bodyPr anchor="ctr">
            <a:normAutofit/>
          </a:bodyPr>
          <a:lstStyle/>
          <a:p>
            <a:pPr marL="0" indent="0">
              <a:buNone/>
            </a:pPr>
            <a:r>
              <a:rPr lang="en-US" sz="2400" dirty="0"/>
              <a:t>Martin Gould, G3ICT </a:t>
            </a:r>
          </a:p>
          <a:p>
            <a:pPr marL="0" indent="0">
              <a:buNone/>
            </a:pPr>
            <a:r>
              <a:rPr lang="en-US" sz="2400" dirty="0"/>
              <a:t>Stuart Hamilton, Independent Expert</a:t>
            </a:r>
          </a:p>
          <a:p>
            <a:pPr marL="0" indent="0">
              <a:buNone/>
            </a:pPr>
            <a:r>
              <a:rPr lang="en-US" sz="2400" dirty="0"/>
              <a:t>Derrick L. Cogburn, Institute of Disability and Public Policy, American University (Coordinator)</a:t>
            </a:r>
          </a:p>
          <a:p>
            <a:pPr marL="0" indent="0">
              <a:buNone/>
            </a:pPr>
            <a:r>
              <a:rPr lang="en-US" sz="2400" dirty="0"/>
              <a:t>Nancy Bolt, International Federation of Library Associations 	</a:t>
            </a:r>
          </a:p>
          <a:p>
            <a:pPr marL="0" indent="0">
              <a:buNone/>
            </a:pPr>
            <a:r>
              <a:rPr lang="en-US" sz="2400" dirty="0"/>
              <a:t>Stephen </a:t>
            </a:r>
            <a:r>
              <a:rPr lang="en-US" sz="2400" dirty="0" err="1"/>
              <a:t>Wyber</a:t>
            </a:r>
            <a:r>
              <a:rPr lang="en-US" sz="2400" dirty="0"/>
              <a:t>, International Federation of Library Associations </a:t>
            </a:r>
          </a:p>
          <a:p>
            <a:pPr marL="0" indent="0">
              <a:buNone/>
            </a:pPr>
            <a:r>
              <a:rPr lang="en-US" sz="2400" dirty="0"/>
              <a:t>Jose Maria </a:t>
            </a:r>
            <a:r>
              <a:rPr lang="en-US" sz="2400" dirty="0" err="1"/>
              <a:t>Batanero</a:t>
            </a:r>
            <a:r>
              <a:rPr lang="en-US" sz="2400" dirty="0"/>
              <a:t>, ITU</a:t>
            </a:r>
          </a:p>
          <a:p>
            <a:pPr marL="0" indent="0">
              <a:buNone/>
            </a:pPr>
            <a:r>
              <a:rPr lang="en-US" sz="2400" dirty="0"/>
              <a:t>Heidi Ullmann, UN ECLAC </a:t>
            </a:r>
          </a:p>
          <a:p>
            <a:pPr marL="0" indent="0">
              <a:buNone/>
            </a:pPr>
            <a:r>
              <a:rPr lang="en-US" sz="2400" dirty="0"/>
              <a:t>Irmgarda Kasinskaite-</a:t>
            </a:r>
            <a:r>
              <a:rPr lang="en-US" sz="2400" dirty="0" err="1"/>
              <a:t>Buddeberg</a:t>
            </a:r>
            <a:r>
              <a:rPr lang="en-US" sz="2400" dirty="0"/>
              <a:t>, UNESCO  	</a:t>
            </a:r>
          </a:p>
          <a:p>
            <a:pPr marL="0" indent="0">
              <a:buNone/>
            </a:pPr>
            <a:r>
              <a:rPr lang="en-US" sz="2400" dirty="0"/>
              <a:t>Florence </a:t>
            </a:r>
            <a:r>
              <a:rPr lang="en-US" sz="2400" dirty="0" err="1"/>
              <a:t>Migeon</a:t>
            </a:r>
            <a:r>
              <a:rPr lang="en-US" sz="2400" dirty="0"/>
              <a:t>, UNESCO  	</a:t>
            </a:r>
          </a:p>
          <a:p>
            <a:pPr marL="0" indent="0">
              <a:buNone/>
            </a:pPr>
            <a:r>
              <a:rPr lang="en-US" sz="2400" dirty="0"/>
              <a:t>Deepti Samant Raja, The World Bank (Coordinator)	</a:t>
            </a:r>
          </a:p>
          <a:p>
            <a:endParaRPr lang="en-US" sz="2400" dirty="0"/>
          </a:p>
        </p:txBody>
      </p:sp>
    </p:spTree>
    <p:extLst>
      <p:ext uri="{BB962C8B-B14F-4D97-AF65-F5344CB8AC3E}">
        <p14:creationId xmlns:p14="http://schemas.microsoft.com/office/powerpoint/2010/main" val="16341424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grpSp>
        <p:nvGrpSpPr>
          <p:cNvPr id="8" name="Group 7" descr="design element" title="intersecting circles">
            <a:extLst>
              <a:ext uri="{FF2B5EF4-FFF2-40B4-BE49-F238E27FC236}">
                <a16:creationId xmlns:a16="http://schemas.microsoft.com/office/drawing/2014/main" id="{D2C4BFA1-2075-4901-9E24-E41D1FDD51FD}"/>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55481" y="498348"/>
            <a:ext cx="9902663" cy="5861304"/>
            <a:chOff x="1155481" y="498348"/>
            <a:chExt cx="9902663" cy="5861304"/>
          </a:xfrm>
        </p:grpSpPr>
        <p:sp>
          <p:nvSpPr>
            <p:cNvPr id="9" name="Oval 5">
              <a:extLst>
                <a:ext uri="{FF2B5EF4-FFF2-40B4-BE49-F238E27FC236}">
                  <a16:creationId xmlns:a16="http://schemas.microsoft.com/office/drawing/2014/main" id="{985A7375-E3AF-4F5C-85AE-17E8832952CA}"/>
                </a:ext>
              </a:extLst>
            </p:cNvPr>
            <p:cNvSpPr>
              <a:spLocks noChangeArrowheads="1"/>
            </p:cNvSpPr>
            <p:nvPr>
              <p:extLst>
                <p:ext uri="{386F3935-93C4-4BCD-93E2-E3B085C9AB24}">
                  <p16:designElem xmlns:p16="http://schemas.microsoft.com/office/powerpoint/2015/main" val="1"/>
                </p:ext>
              </p:extLst>
            </p:nvPr>
          </p:nvSpPr>
          <p:spPr bwMode="auto">
            <a:xfrm>
              <a:off x="1155481" y="498348"/>
              <a:ext cx="5861304" cy="5861304"/>
            </a:xfrm>
            <a:prstGeom prst="ellipse">
              <a:avLst/>
            </a:prstGeom>
            <a:solidFill>
              <a:schemeClr val="accent1">
                <a:alpha val="55000"/>
              </a:schemeClr>
            </a:solidFill>
            <a:ln>
              <a:noFill/>
            </a:ln>
          </p:spPr>
        </p:sp>
        <p:sp>
          <p:nvSpPr>
            <p:cNvPr id="10" name="Oval 9">
              <a:extLst>
                <a:ext uri="{FF2B5EF4-FFF2-40B4-BE49-F238E27FC236}">
                  <a16:creationId xmlns:a16="http://schemas.microsoft.com/office/drawing/2014/main" id="{F0307F65-8304-4FA8-A841-D4D7625411BE}"/>
                </a:ext>
              </a:extLst>
            </p:cNvPr>
            <p:cNvSpPr>
              <a:spLocks noChangeArrowheads="1"/>
            </p:cNvSpPr>
            <p:nvPr>
              <p:extLst>
                <p:ext uri="{386F3935-93C4-4BCD-93E2-E3B085C9AB24}">
                  <p16:designElem xmlns:p16="http://schemas.microsoft.com/office/powerpoint/2015/main" val="1"/>
                </p:ext>
              </p:extLst>
            </p:nvPr>
          </p:nvSpPr>
          <p:spPr bwMode="auto">
            <a:xfrm>
              <a:off x="5196840" y="498348"/>
              <a:ext cx="5861304" cy="5861304"/>
            </a:xfrm>
            <a:prstGeom prst="ellipse">
              <a:avLst/>
            </a:prstGeom>
            <a:solidFill>
              <a:schemeClr val="accent1">
                <a:alpha val="55000"/>
              </a:schemeClr>
            </a:solidFill>
            <a:ln>
              <a:noFill/>
            </a:ln>
          </p:spPr>
        </p:sp>
        <p:sp>
          <p:nvSpPr>
            <p:cNvPr id="11" name="Oval 5">
              <a:extLst>
                <a:ext uri="{FF2B5EF4-FFF2-40B4-BE49-F238E27FC236}">
                  <a16:creationId xmlns:a16="http://schemas.microsoft.com/office/drawing/2014/main" id="{C8B8394C-136F-4E05-A002-D93A5E79CD50}"/>
                </a:ext>
              </a:extLst>
            </p:cNvPr>
            <p:cNvSpPr>
              <a:spLocks noChangeArrowheads="1"/>
            </p:cNvSpPr>
            <p:nvPr>
              <p:extLst>
                <p:ext uri="{386F3935-93C4-4BCD-93E2-E3B085C9AB24}">
                  <p16:designElem xmlns:p16="http://schemas.microsoft.com/office/powerpoint/2015/main" val="1"/>
                </p:ext>
              </p:extLst>
            </p:nvPr>
          </p:nvSpPr>
          <p:spPr bwMode="auto">
            <a:xfrm>
              <a:off x="3165348" y="498348"/>
              <a:ext cx="5861304" cy="5861304"/>
            </a:xfrm>
            <a:prstGeom prst="ellipse">
              <a:avLst/>
            </a:prstGeom>
            <a:solidFill>
              <a:schemeClr val="accent1">
                <a:alpha val="70000"/>
              </a:schemeClr>
            </a:solidFill>
            <a:ln>
              <a:noFill/>
            </a:ln>
          </p:spPr>
        </p:sp>
      </p:grpSp>
      <p:sp>
        <p:nvSpPr>
          <p:cNvPr id="13" name="Rectangle 12" descr="design element" title="ribbon">
            <a:extLst>
              <a:ext uri="{FF2B5EF4-FFF2-40B4-BE49-F238E27FC236}">
                <a16:creationId xmlns:a16="http://schemas.microsoft.com/office/drawing/2014/main" id="{053FB2EE-284F-4C87-AB3D-BBF87A9FAB9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514600"/>
            <a:ext cx="1219200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524000" y="2776538"/>
            <a:ext cx="9144000" cy="1381188"/>
          </a:xfrm>
        </p:spPr>
        <p:txBody>
          <a:bodyPr vert="horz" lIns="91440" tIns="45720" rIns="91440" bIns="45720" rtlCol="0" anchor="ctr">
            <a:normAutofit/>
          </a:bodyPr>
          <a:lstStyle/>
          <a:p>
            <a:pPr algn="ctr"/>
            <a:r>
              <a:rPr lang="en-US" sz="4000" b="1" dirty="0">
                <a:solidFill>
                  <a:schemeClr val="bg2"/>
                </a:solidFill>
              </a:rPr>
              <a:t>GOOD PRACTICES AND POLICY TRENDS</a:t>
            </a:r>
            <a:endParaRPr lang="en-US" sz="4000" b="1" kern="1200" dirty="0">
              <a:solidFill>
                <a:schemeClr val="bg2"/>
              </a:solidFill>
              <a:latin typeface="+mj-lt"/>
              <a:ea typeface="+mj-ea"/>
              <a:cs typeface="+mj-cs"/>
            </a:endParaRPr>
          </a:p>
        </p:txBody>
      </p:sp>
    </p:spTree>
    <p:extLst>
      <p:ext uri="{BB962C8B-B14F-4D97-AF65-F5344CB8AC3E}">
        <p14:creationId xmlns:p14="http://schemas.microsoft.com/office/powerpoint/2010/main" val="2503406300"/>
      </p:ext>
    </p:extLst>
  </p:cSld>
  <p:clrMapOvr>
    <a:overrideClrMapping bg1="dk1" tx1="lt1" bg2="dk2" tx2="lt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Policy Trends</a:t>
            </a:r>
          </a:p>
        </p:txBody>
      </p:sp>
      <p:sp>
        <p:nvSpPr>
          <p:cNvPr id="3" name="Content Placeholder 2"/>
          <p:cNvSpPr>
            <a:spLocks noGrp="1"/>
          </p:cNvSpPr>
          <p:nvPr>
            <p:ph idx="1"/>
          </p:nvPr>
        </p:nvSpPr>
        <p:spPr>
          <a:xfrm>
            <a:off x="838200" y="1690688"/>
            <a:ext cx="10515600" cy="5144518"/>
          </a:xfrm>
        </p:spPr>
        <p:txBody>
          <a:bodyPr/>
          <a:lstStyle/>
          <a:p>
            <a:pPr marL="0" indent="0">
              <a:buNone/>
            </a:pPr>
            <a:r>
              <a:rPr lang="en-US" sz="2400" b="1" dirty="0"/>
              <a:t>Public Procurement &amp; Accessibility Standards</a:t>
            </a:r>
          </a:p>
          <a:p>
            <a:r>
              <a:rPr lang="en-US" sz="2400" dirty="0"/>
              <a:t>Inclusion of accessibility requirements in public procurement of ICT/electronic equipment is an important policy tool</a:t>
            </a:r>
          </a:p>
          <a:p>
            <a:r>
              <a:rPr lang="en-US" sz="2400" dirty="0"/>
              <a:t>Tie procurement requirements to accessibility standards and guidelines for accessible websites, documents, other digital media</a:t>
            </a:r>
          </a:p>
          <a:p>
            <a:r>
              <a:rPr lang="en-US" sz="2400" dirty="0"/>
              <a:t>Section 508 in the US and Europe’s EN 301 549 are the main models</a:t>
            </a:r>
          </a:p>
          <a:p>
            <a:r>
              <a:rPr lang="en-US" sz="2400" dirty="0"/>
              <a:t>The implementation of Section 508 led to “greater innovation, competition, and choice for accessible technology in the marketplace” (G3ict 2015)</a:t>
            </a:r>
          </a:p>
          <a:p>
            <a:r>
              <a:rPr lang="en-US" sz="2400" dirty="0"/>
              <a:t>Web Content Accessibility Guidelines 2.0; ISO accessibility standards for a variety of ICTs such as keyboards &amp; screens, software, PDF documents; digital publishing guidelines; and standards for closed captioning and digital video broadcasting</a:t>
            </a:r>
          </a:p>
        </p:txBody>
      </p:sp>
    </p:spTree>
    <p:extLst>
      <p:ext uri="{BB962C8B-B14F-4D97-AF65-F5344CB8AC3E}">
        <p14:creationId xmlns:p14="http://schemas.microsoft.com/office/powerpoint/2010/main" val="10387604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Policy Trends</a:t>
            </a:r>
          </a:p>
        </p:txBody>
      </p:sp>
      <p:sp>
        <p:nvSpPr>
          <p:cNvPr id="3" name="Content Placeholder 2"/>
          <p:cNvSpPr>
            <a:spLocks noGrp="1"/>
          </p:cNvSpPr>
          <p:nvPr>
            <p:ph idx="1"/>
          </p:nvPr>
        </p:nvSpPr>
        <p:spPr>
          <a:xfrm>
            <a:off x="838200" y="1690688"/>
            <a:ext cx="10515600" cy="5144518"/>
          </a:xfrm>
        </p:spPr>
        <p:txBody>
          <a:bodyPr>
            <a:normAutofit lnSpcReduction="10000"/>
          </a:bodyPr>
          <a:lstStyle/>
          <a:p>
            <a:pPr marL="0" indent="0">
              <a:buNone/>
            </a:pPr>
            <a:r>
              <a:rPr lang="en-US" sz="2400" b="1" dirty="0"/>
              <a:t>National level policies and programs</a:t>
            </a:r>
          </a:p>
          <a:p>
            <a:pPr marL="0" indent="0">
              <a:buNone/>
            </a:pPr>
            <a:endParaRPr lang="en-US" sz="2400" b="1" dirty="0"/>
          </a:p>
          <a:p>
            <a:pPr marL="0" indent="0">
              <a:buNone/>
            </a:pPr>
            <a:r>
              <a:rPr lang="en-US" sz="2400" b="1" dirty="0"/>
              <a:t>Trends from G3ict &amp; DPI 2016 ICT Accessibility Report</a:t>
            </a:r>
          </a:p>
          <a:p>
            <a:pPr lvl="0"/>
            <a:r>
              <a:rPr lang="en-GB" sz="2400" dirty="0"/>
              <a:t>Captioning or signing of television programs implemented by 50% of the countries;</a:t>
            </a:r>
            <a:endParaRPr lang="en-US" sz="2400" dirty="0"/>
          </a:p>
          <a:p>
            <a:pPr lvl="0"/>
            <a:r>
              <a:rPr lang="en-GB" sz="2400" dirty="0"/>
              <a:t>Relay services for deaf and speech impaired users (implemented by 23% of the countries);</a:t>
            </a:r>
            <a:endParaRPr lang="en-US" sz="2400" dirty="0"/>
          </a:p>
          <a:p>
            <a:pPr lvl="0"/>
            <a:r>
              <a:rPr lang="en-GB" sz="2400" dirty="0"/>
              <a:t>Implementation of computer-based Assistive Technologies in schools and universities (31% of the countries have some level of implementation);</a:t>
            </a:r>
            <a:endParaRPr lang="en-US" sz="2400" dirty="0"/>
          </a:p>
          <a:p>
            <a:pPr lvl="0"/>
            <a:r>
              <a:rPr lang="en-GB" sz="2400" dirty="0"/>
              <a:t>A government body dedicated to ICTs (implemented by 54% of the countries); and</a:t>
            </a:r>
            <a:endParaRPr lang="en-US" sz="2400" dirty="0"/>
          </a:p>
          <a:p>
            <a:pPr lvl="0"/>
            <a:r>
              <a:rPr lang="en-GB" sz="2400" dirty="0"/>
              <a:t>Libraries for the blind or public libraries with e-book services (implemented by 36% of the countries).</a:t>
            </a:r>
            <a:endParaRPr lang="en-US" sz="2400" dirty="0"/>
          </a:p>
        </p:txBody>
      </p:sp>
    </p:spTree>
    <p:extLst>
      <p:ext uri="{BB962C8B-B14F-4D97-AF65-F5344CB8AC3E}">
        <p14:creationId xmlns:p14="http://schemas.microsoft.com/office/powerpoint/2010/main" val="23114815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hidden="1"/>
          <p:cNvSpPr>
            <a:spLocks noGrp="1"/>
          </p:cNvSpPr>
          <p:nvPr>
            <p:ph type="title"/>
          </p:nvPr>
        </p:nvSpPr>
        <p:spPr>
          <a:xfrm>
            <a:off x="838200" y="365125"/>
            <a:ext cx="10515600" cy="1325563"/>
          </a:xfrm>
        </p:spPr>
        <p:txBody>
          <a:bodyPr/>
          <a:lstStyle/>
          <a:p>
            <a:r>
              <a:rPr lang="en-US" b="1" dirty="0">
                <a:solidFill>
                  <a:srgbClr val="0070C0"/>
                </a:solidFill>
              </a:rPr>
              <a:t>Meeting CRPD ICT Obligations</a:t>
            </a:r>
          </a:p>
        </p:txBody>
      </p:sp>
      <p:graphicFrame>
        <p:nvGraphicFramePr>
          <p:cNvPr id="4" name="Table 3" descr="The rows represent different types of actions/focus areas for legislation and policy. The categories of response include no implementation, minimum level, partial level, substantial level, and full level." title="Data table showing the degree of types of laws, regulations and policies enacted by countries"/>
          <p:cNvGraphicFramePr>
            <a:graphicFrameLocks noGrp="1"/>
          </p:cNvGraphicFramePr>
          <p:nvPr>
            <p:extLst>
              <p:ext uri="{D42A27DB-BD31-4B8C-83A1-F6EECF244321}">
                <p14:modId xmlns:p14="http://schemas.microsoft.com/office/powerpoint/2010/main" val="763876359"/>
              </p:ext>
            </p:extLst>
          </p:nvPr>
        </p:nvGraphicFramePr>
        <p:xfrm>
          <a:off x="363282" y="365124"/>
          <a:ext cx="11253622" cy="5987922"/>
        </p:xfrm>
        <a:graphic>
          <a:graphicData uri="http://schemas.openxmlformats.org/drawingml/2006/table">
            <a:tbl>
              <a:tblPr firstRow="1">
                <a:tableStyleId>{5C22544A-7EE6-4342-B048-85BDC9FD1C3A}</a:tableStyleId>
              </a:tblPr>
              <a:tblGrid>
                <a:gridCol w="3362846">
                  <a:extLst>
                    <a:ext uri="{9D8B030D-6E8A-4147-A177-3AD203B41FA5}">
                      <a16:colId xmlns:a16="http://schemas.microsoft.com/office/drawing/2014/main" val="2320344034"/>
                    </a:ext>
                  </a:extLst>
                </a:gridCol>
                <a:gridCol w="1716328">
                  <a:extLst>
                    <a:ext uri="{9D8B030D-6E8A-4147-A177-3AD203B41FA5}">
                      <a16:colId xmlns:a16="http://schemas.microsoft.com/office/drawing/2014/main" val="1114130122"/>
                    </a:ext>
                  </a:extLst>
                </a:gridCol>
                <a:gridCol w="1624855">
                  <a:extLst>
                    <a:ext uri="{9D8B030D-6E8A-4147-A177-3AD203B41FA5}">
                      <a16:colId xmlns:a16="http://schemas.microsoft.com/office/drawing/2014/main" val="118852674"/>
                    </a:ext>
                  </a:extLst>
                </a:gridCol>
                <a:gridCol w="1624855">
                  <a:extLst>
                    <a:ext uri="{9D8B030D-6E8A-4147-A177-3AD203B41FA5}">
                      <a16:colId xmlns:a16="http://schemas.microsoft.com/office/drawing/2014/main" val="992958345"/>
                    </a:ext>
                  </a:extLst>
                </a:gridCol>
                <a:gridCol w="1516529">
                  <a:extLst>
                    <a:ext uri="{9D8B030D-6E8A-4147-A177-3AD203B41FA5}">
                      <a16:colId xmlns:a16="http://schemas.microsoft.com/office/drawing/2014/main" val="3206783518"/>
                    </a:ext>
                  </a:extLst>
                </a:gridCol>
                <a:gridCol w="1408209">
                  <a:extLst>
                    <a:ext uri="{9D8B030D-6E8A-4147-A177-3AD203B41FA5}">
                      <a16:colId xmlns:a16="http://schemas.microsoft.com/office/drawing/2014/main" val="2026051679"/>
                    </a:ext>
                  </a:extLst>
                </a:gridCol>
              </a:tblGrid>
              <a:tr h="849179">
                <a:tc>
                  <a:txBody>
                    <a:bodyPr/>
                    <a:lstStyle/>
                    <a:p>
                      <a:pPr marL="0" marR="0">
                        <a:lnSpc>
                          <a:spcPct val="107000"/>
                        </a:lnSpc>
                        <a:spcBef>
                          <a:spcPts val="0"/>
                        </a:spcBef>
                        <a:spcAft>
                          <a:spcPts val="0"/>
                        </a:spcAft>
                      </a:pPr>
                      <a:r>
                        <a:rPr lang="en-US" sz="1400">
                          <a:effectLst/>
                        </a:rPr>
                        <a:t>Laws, regulations and policies enacted by States Parties by Level of Implementation -</a:t>
                      </a:r>
                    </a:p>
                    <a:p>
                      <a:pPr marL="0" marR="0">
                        <a:lnSpc>
                          <a:spcPct val="107000"/>
                        </a:lnSpc>
                        <a:spcBef>
                          <a:spcPts val="0"/>
                        </a:spcBef>
                        <a:spcAft>
                          <a:spcPts val="0"/>
                        </a:spcAft>
                      </a:pPr>
                      <a:r>
                        <a:rPr lang="en-US" sz="1400">
                          <a:effectLst/>
                        </a:rPr>
                        <a:t>Does the Country:</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nchor="ctr"/>
                </a:tc>
                <a:tc>
                  <a:txBody>
                    <a:bodyPr/>
                    <a:lstStyle/>
                    <a:p>
                      <a:pPr marL="0" marR="0" algn="ctr">
                        <a:lnSpc>
                          <a:spcPct val="107000"/>
                        </a:lnSpc>
                        <a:spcBef>
                          <a:spcPts val="0"/>
                        </a:spcBef>
                        <a:spcAft>
                          <a:spcPts val="0"/>
                        </a:spcAft>
                      </a:pPr>
                      <a:r>
                        <a:rPr lang="en-US" sz="1400">
                          <a:effectLst/>
                        </a:rPr>
                        <a:t>No Implementation</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nchor="ctr"/>
                </a:tc>
                <a:tc>
                  <a:txBody>
                    <a:bodyPr/>
                    <a:lstStyle/>
                    <a:p>
                      <a:pPr marL="0" marR="0" algn="ctr">
                        <a:lnSpc>
                          <a:spcPct val="107000"/>
                        </a:lnSpc>
                        <a:spcBef>
                          <a:spcPts val="0"/>
                        </a:spcBef>
                        <a:spcAft>
                          <a:spcPts val="0"/>
                        </a:spcAft>
                      </a:pPr>
                      <a:r>
                        <a:rPr lang="en-US" sz="1400">
                          <a:effectLst/>
                        </a:rPr>
                        <a:t>Minimum Level</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nchor="ctr"/>
                </a:tc>
                <a:tc>
                  <a:txBody>
                    <a:bodyPr/>
                    <a:lstStyle/>
                    <a:p>
                      <a:pPr marL="0" marR="0" algn="ctr">
                        <a:lnSpc>
                          <a:spcPct val="107000"/>
                        </a:lnSpc>
                        <a:spcBef>
                          <a:spcPts val="0"/>
                        </a:spcBef>
                        <a:spcAft>
                          <a:spcPts val="0"/>
                        </a:spcAft>
                      </a:pPr>
                      <a:r>
                        <a:rPr lang="en-US" sz="1400" dirty="0">
                          <a:effectLst/>
                        </a:rPr>
                        <a:t>Partial Level</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nchor="ctr"/>
                </a:tc>
                <a:tc>
                  <a:txBody>
                    <a:bodyPr/>
                    <a:lstStyle/>
                    <a:p>
                      <a:pPr marL="0" marR="0" algn="ctr">
                        <a:lnSpc>
                          <a:spcPct val="107000"/>
                        </a:lnSpc>
                        <a:spcBef>
                          <a:spcPts val="0"/>
                        </a:spcBef>
                        <a:spcAft>
                          <a:spcPts val="0"/>
                        </a:spcAft>
                      </a:pPr>
                      <a:r>
                        <a:rPr lang="en-US" sz="1400">
                          <a:effectLst/>
                        </a:rPr>
                        <a:t>Substantial Level</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nchor="ctr"/>
                </a:tc>
                <a:tc>
                  <a:txBody>
                    <a:bodyPr/>
                    <a:lstStyle/>
                    <a:p>
                      <a:pPr marL="0" marR="0" algn="ctr">
                        <a:lnSpc>
                          <a:spcPct val="107000"/>
                        </a:lnSpc>
                        <a:spcBef>
                          <a:spcPts val="0"/>
                        </a:spcBef>
                        <a:spcAft>
                          <a:spcPts val="0"/>
                        </a:spcAft>
                      </a:pPr>
                      <a:r>
                        <a:rPr lang="en-US" sz="1400" dirty="0">
                          <a:effectLst/>
                        </a:rPr>
                        <a:t>Full Level</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nchor="ctr"/>
                </a:tc>
                <a:extLst>
                  <a:ext uri="{0D108BD9-81ED-4DB2-BD59-A6C34878D82A}">
                    <a16:rowId xmlns:a16="http://schemas.microsoft.com/office/drawing/2014/main" val="2859056027"/>
                  </a:ext>
                </a:extLst>
              </a:tr>
              <a:tr h="839044">
                <a:tc>
                  <a:txBody>
                    <a:bodyPr/>
                    <a:lstStyle/>
                    <a:p>
                      <a:pPr marL="0" marR="0">
                        <a:lnSpc>
                          <a:spcPct val="107000"/>
                        </a:lnSpc>
                        <a:spcBef>
                          <a:spcPts val="0"/>
                        </a:spcBef>
                        <a:spcAft>
                          <a:spcPts val="0"/>
                        </a:spcAft>
                      </a:pPr>
                      <a:r>
                        <a:rPr lang="en-US" sz="1300" dirty="0">
                          <a:effectLst/>
                        </a:rPr>
                        <a:t>Ensure that government communications to the public using ICTs are provided in accessible formats, sign language or Braille?</a:t>
                      </a:r>
                      <a:endParaRPr lang="en-US"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tc>
                  <a:txBody>
                    <a:bodyPr/>
                    <a:lstStyle/>
                    <a:p>
                      <a:pPr marL="0" marR="0" algn="ctr">
                        <a:lnSpc>
                          <a:spcPct val="107000"/>
                        </a:lnSpc>
                        <a:spcBef>
                          <a:spcPts val="0"/>
                        </a:spcBef>
                        <a:spcAft>
                          <a:spcPts val="0"/>
                        </a:spcAft>
                      </a:pPr>
                      <a:r>
                        <a:rPr lang="en-US" sz="1400">
                          <a:effectLst/>
                        </a:rPr>
                        <a:t>53%</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tc>
                  <a:txBody>
                    <a:bodyPr/>
                    <a:lstStyle/>
                    <a:p>
                      <a:pPr marL="0" marR="0" algn="ctr">
                        <a:lnSpc>
                          <a:spcPct val="107000"/>
                        </a:lnSpc>
                        <a:spcBef>
                          <a:spcPts val="0"/>
                        </a:spcBef>
                        <a:spcAft>
                          <a:spcPts val="0"/>
                        </a:spcAft>
                      </a:pPr>
                      <a:r>
                        <a:rPr lang="en-US" sz="1400">
                          <a:effectLst/>
                        </a:rPr>
                        <a:t>32%</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tc>
                  <a:txBody>
                    <a:bodyPr/>
                    <a:lstStyle/>
                    <a:p>
                      <a:pPr marL="0" marR="0" algn="ctr">
                        <a:lnSpc>
                          <a:spcPct val="107000"/>
                        </a:lnSpc>
                        <a:spcBef>
                          <a:spcPts val="0"/>
                        </a:spcBef>
                        <a:spcAft>
                          <a:spcPts val="0"/>
                        </a:spcAft>
                      </a:pPr>
                      <a:r>
                        <a:rPr lang="en-US" sz="1400">
                          <a:effectLst/>
                        </a:rPr>
                        <a:t>12%</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tc>
                  <a:txBody>
                    <a:bodyPr/>
                    <a:lstStyle/>
                    <a:p>
                      <a:pPr marL="0" marR="0" algn="ctr">
                        <a:lnSpc>
                          <a:spcPct val="107000"/>
                        </a:lnSpc>
                        <a:spcBef>
                          <a:spcPts val="0"/>
                        </a:spcBef>
                        <a:spcAft>
                          <a:spcPts val="0"/>
                        </a:spcAft>
                      </a:pPr>
                      <a:r>
                        <a:rPr lang="en-US" sz="1400">
                          <a:effectLst/>
                        </a:rPr>
                        <a:t>2%</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tc>
                  <a:txBody>
                    <a:bodyPr/>
                    <a:lstStyle/>
                    <a:p>
                      <a:pPr marL="0" marR="0" algn="ctr">
                        <a:lnSpc>
                          <a:spcPct val="107000"/>
                        </a:lnSpc>
                        <a:spcBef>
                          <a:spcPts val="0"/>
                        </a:spcBef>
                        <a:spcAft>
                          <a:spcPts val="0"/>
                        </a:spcAft>
                      </a:pPr>
                      <a:r>
                        <a:rPr lang="en-US" sz="1400" dirty="0">
                          <a:effectLst/>
                        </a:rPr>
                        <a:t>0%</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extLst>
                  <a:ext uri="{0D108BD9-81ED-4DB2-BD59-A6C34878D82A}">
                    <a16:rowId xmlns:a16="http://schemas.microsoft.com/office/drawing/2014/main" val="3041937572"/>
                  </a:ext>
                </a:extLst>
              </a:tr>
              <a:tr h="443927">
                <a:tc>
                  <a:txBody>
                    <a:bodyPr/>
                    <a:lstStyle/>
                    <a:p>
                      <a:pPr marL="0" marR="0">
                        <a:lnSpc>
                          <a:spcPct val="107000"/>
                        </a:lnSpc>
                        <a:spcBef>
                          <a:spcPts val="0"/>
                        </a:spcBef>
                        <a:spcAft>
                          <a:spcPts val="0"/>
                        </a:spcAft>
                      </a:pPr>
                      <a:r>
                        <a:rPr lang="en-US" sz="1300" dirty="0">
                          <a:effectLst/>
                        </a:rPr>
                        <a:t>Define public procurement rules policy promoting accessible ICTs?</a:t>
                      </a:r>
                      <a:endParaRPr lang="en-US"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tc>
                  <a:txBody>
                    <a:bodyPr/>
                    <a:lstStyle/>
                    <a:p>
                      <a:pPr marL="0" marR="0" algn="ctr">
                        <a:lnSpc>
                          <a:spcPct val="107000"/>
                        </a:lnSpc>
                        <a:spcBef>
                          <a:spcPts val="0"/>
                        </a:spcBef>
                        <a:spcAft>
                          <a:spcPts val="0"/>
                        </a:spcAft>
                      </a:pPr>
                      <a:r>
                        <a:rPr lang="en-US" sz="1400">
                          <a:effectLst/>
                        </a:rPr>
                        <a:t>69%</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tc>
                  <a:txBody>
                    <a:bodyPr/>
                    <a:lstStyle/>
                    <a:p>
                      <a:pPr marL="0" marR="0" algn="ctr">
                        <a:lnSpc>
                          <a:spcPct val="107000"/>
                        </a:lnSpc>
                        <a:spcBef>
                          <a:spcPts val="0"/>
                        </a:spcBef>
                        <a:spcAft>
                          <a:spcPts val="0"/>
                        </a:spcAft>
                      </a:pPr>
                      <a:r>
                        <a:rPr lang="en-US" sz="1400">
                          <a:effectLst/>
                        </a:rPr>
                        <a:t>20%</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tc>
                  <a:txBody>
                    <a:bodyPr/>
                    <a:lstStyle/>
                    <a:p>
                      <a:pPr marL="0" marR="0" algn="ctr">
                        <a:lnSpc>
                          <a:spcPct val="107000"/>
                        </a:lnSpc>
                        <a:spcBef>
                          <a:spcPts val="0"/>
                        </a:spcBef>
                        <a:spcAft>
                          <a:spcPts val="0"/>
                        </a:spcAft>
                      </a:pPr>
                      <a:r>
                        <a:rPr lang="en-US" sz="1400">
                          <a:effectLst/>
                        </a:rPr>
                        <a:t>8%</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tc>
                  <a:txBody>
                    <a:bodyPr/>
                    <a:lstStyle/>
                    <a:p>
                      <a:pPr marL="0" marR="0" algn="ctr">
                        <a:lnSpc>
                          <a:spcPct val="107000"/>
                        </a:lnSpc>
                        <a:spcBef>
                          <a:spcPts val="0"/>
                        </a:spcBef>
                        <a:spcAft>
                          <a:spcPts val="0"/>
                        </a:spcAft>
                      </a:pPr>
                      <a:r>
                        <a:rPr lang="en-US" sz="1400">
                          <a:effectLst/>
                        </a:rPr>
                        <a:t>2%</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tc>
                  <a:txBody>
                    <a:bodyPr/>
                    <a:lstStyle/>
                    <a:p>
                      <a:pPr marL="0" marR="0" algn="ctr">
                        <a:lnSpc>
                          <a:spcPct val="107000"/>
                        </a:lnSpc>
                        <a:spcBef>
                          <a:spcPts val="0"/>
                        </a:spcBef>
                        <a:spcAft>
                          <a:spcPts val="0"/>
                        </a:spcAft>
                      </a:pPr>
                      <a:r>
                        <a:rPr lang="en-US" sz="1400" dirty="0">
                          <a:effectLst/>
                        </a:rPr>
                        <a:t>0%</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extLst>
                  <a:ext uri="{0D108BD9-81ED-4DB2-BD59-A6C34878D82A}">
                    <a16:rowId xmlns:a16="http://schemas.microsoft.com/office/drawing/2014/main" val="1758907260"/>
                  </a:ext>
                </a:extLst>
              </a:tr>
              <a:tr h="443927">
                <a:tc>
                  <a:txBody>
                    <a:bodyPr/>
                    <a:lstStyle/>
                    <a:p>
                      <a:pPr marL="0" marR="0">
                        <a:lnSpc>
                          <a:spcPct val="107000"/>
                        </a:lnSpc>
                        <a:spcBef>
                          <a:spcPts val="0"/>
                        </a:spcBef>
                        <a:spcAft>
                          <a:spcPts val="0"/>
                        </a:spcAft>
                      </a:pPr>
                      <a:r>
                        <a:rPr lang="en-US" sz="1300">
                          <a:effectLst/>
                        </a:rPr>
                        <a:t> Have policies for ATs and Services by Type of Disability: Blind?</a:t>
                      </a:r>
                      <a:endParaRPr lang="en-US" sz="130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tc>
                  <a:txBody>
                    <a:bodyPr/>
                    <a:lstStyle/>
                    <a:p>
                      <a:pPr marL="0" marR="0" algn="ctr">
                        <a:lnSpc>
                          <a:spcPct val="107000"/>
                        </a:lnSpc>
                        <a:spcBef>
                          <a:spcPts val="0"/>
                        </a:spcBef>
                        <a:spcAft>
                          <a:spcPts val="0"/>
                        </a:spcAft>
                      </a:pPr>
                      <a:r>
                        <a:rPr lang="en-US" sz="1400">
                          <a:effectLst/>
                        </a:rPr>
                        <a:t>32%</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tc>
                  <a:txBody>
                    <a:bodyPr/>
                    <a:lstStyle/>
                    <a:p>
                      <a:pPr marL="0" marR="0" algn="ctr">
                        <a:lnSpc>
                          <a:spcPct val="107000"/>
                        </a:lnSpc>
                        <a:spcBef>
                          <a:spcPts val="0"/>
                        </a:spcBef>
                        <a:spcAft>
                          <a:spcPts val="0"/>
                        </a:spcAft>
                      </a:pPr>
                      <a:r>
                        <a:rPr lang="en-US" sz="1400">
                          <a:effectLst/>
                        </a:rPr>
                        <a:t>40%</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tc>
                  <a:txBody>
                    <a:bodyPr/>
                    <a:lstStyle/>
                    <a:p>
                      <a:pPr marL="0" marR="0" algn="ctr">
                        <a:lnSpc>
                          <a:spcPct val="107000"/>
                        </a:lnSpc>
                        <a:spcBef>
                          <a:spcPts val="0"/>
                        </a:spcBef>
                        <a:spcAft>
                          <a:spcPts val="0"/>
                        </a:spcAft>
                      </a:pPr>
                      <a:r>
                        <a:rPr lang="en-US" sz="1400">
                          <a:effectLst/>
                        </a:rPr>
                        <a:t>17%</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tc>
                  <a:txBody>
                    <a:bodyPr/>
                    <a:lstStyle/>
                    <a:p>
                      <a:pPr marL="0" marR="0" algn="ctr">
                        <a:lnSpc>
                          <a:spcPct val="107000"/>
                        </a:lnSpc>
                        <a:spcBef>
                          <a:spcPts val="0"/>
                        </a:spcBef>
                        <a:spcAft>
                          <a:spcPts val="0"/>
                        </a:spcAft>
                      </a:pPr>
                      <a:r>
                        <a:rPr lang="en-US" sz="1400">
                          <a:effectLst/>
                        </a:rPr>
                        <a:t>10%</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tc>
                  <a:txBody>
                    <a:bodyPr/>
                    <a:lstStyle/>
                    <a:p>
                      <a:pPr marL="0" marR="0" algn="ctr">
                        <a:lnSpc>
                          <a:spcPct val="107000"/>
                        </a:lnSpc>
                        <a:spcBef>
                          <a:spcPts val="0"/>
                        </a:spcBef>
                        <a:spcAft>
                          <a:spcPts val="0"/>
                        </a:spcAft>
                      </a:pPr>
                      <a:r>
                        <a:rPr lang="en-US" sz="1400" dirty="0">
                          <a:effectLst/>
                        </a:rPr>
                        <a:t>0%</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extLst>
                  <a:ext uri="{0D108BD9-81ED-4DB2-BD59-A6C34878D82A}">
                    <a16:rowId xmlns:a16="http://schemas.microsoft.com/office/drawing/2014/main" val="322485037"/>
                  </a:ext>
                </a:extLst>
              </a:tr>
              <a:tr h="443927">
                <a:tc>
                  <a:txBody>
                    <a:bodyPr/>
                    <a:lstStyle/>
                    <a:p>
                      <a:pPr marL="0" marR="0">
                        <a:lnSpc>
                          <a:spcPct val="107000"/>
                        </a:lnSpc>
                        <a:spcBef>
                          <a:spcPts val="0"/>
                        </a:spcBef>
                        <a:spcAft>
                          <a:spcPts val="0"/>
                        </a:spcAft>
                      </a:pPr>
                      <a:r>
                        <a:rPr lang="en-US" sz="1300">
                          <a:effectLst/>
                        </a:rPr>
                        <a:t>Have policies for ATs and services by Type of Disability: Visually Impaired?</a:t>
                      </a:r>
                      <a:endParaRPr lang="en-US" sz="130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tc>
                  <a:txBody>
                    <a:bodyPr/>
                    <a:lstStyle/>
                    <a:p>
                      <a:pPr marL="0" marR="0" algn="ctr">
                        <a:lnSpc>
                          <a:spcPct val="107000"/>
                        </a:lnSpc>
                        <a:spcBef>
                          <a:spcPts val="0"/>
                        </a:spcBef>
                        <a:spcAft>
                          <a:spcPts val="0"/>
                        </a:spcAft>
                      </a:pPr>
                      <a:r>
                        <a:rPr lang="en-US" sz="1400">
                          <a:effectLst/>
                        </a:rPr>
                        <a:t>31%</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tc>
                  <a:txBody>
                    <a:bodyPr/>
                    <a:lstStyle/>
                    <a:p>
                      <a:pPr marL="0" marR="0" algn="ctr">
                        <a:lnSpc>
                          <a:spcPct val="107000"/>
                        </a:lnSpc>
                        <a:spcBef>
                          <a:spcPts val="0"/>
                        </a:spcBef>
                        <a:spcAft>
                          <a:spcPts val="0"/>
                        </a:spcAft>
                      </a:pPr>
                      <a:r>
                        <a:rPr lang="en-US" sz="1400">
                          <a:effectLst/>
                        </a:rPr>
                        <a:t>40%</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tc>
                  <a:txBody>
                    <a:bodyPr/>
                    <a:lstStyle/>
                    <a:p>
                      <a:pPr marL="0" marR="0" algn="ctr">
                        <a:lnSpc>
                          <a:spcPct val="107000"/>
                        </a:lnSpc>
                        <a:spcBef>
                          <a:spcPts val="0"/>
                        </a:spcBef>
                        <a:spcAft>
                          <a:spcPts val="0"/>
                        </a:spcAft>
                      </a:pPr>
                      <a:r>
                        <a:rPr lang="en-US" sz="1400">
                          <a:effectLst/>
                        </a:rPr>
                        <a:t>19%</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tc>
                  <a:txBody>
                    <a:bodyPr/>
                    <a:lstStyle/>
                    <a:p>
                      <a:pPr marL="0" marR="0" algn="ctr">
                        <a:lnSpc>
                          <a:spcPct val="107000"/>
                        </a:lnSpc>
                        <a:spcBef>
                          <a:spcPts val="0"/>
                        </a:spcBef>
                        <a:spcAft>
                          <a:spcPts val="0"/>
                        </a:spcAft>
                      </a:pPr>
                      <a:r>
                        <a:rPr lang="en-US" sz="1400">
                          <a:effectLst/>
                        </a:rPr>
                        <a:t>8%</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tc>
                  <a:txBody>
                    <a:bodyPr/>
                    <a:lstStyle/>
                    <a:p>
                      <a:pPr marL="0" marR="0" algn="ctr">
                        <a:lnSpc>
                          <a:spcPct val="107000"/>
                        </a:lnSpc>
                        <a:spcBef>
                          <a:spcPts val="0"/>
                        </a:spcBef>
                        <a:spcAft>
                          <a:spcPts val="0"/>
                        </a:spcAft>
                      </a:pPr>
                      <a:r>
                        <a:rPr lang="en-US" sz="1400" dirty="0">
                          <a:effectLst/>
                        </a:rPr>
                        <a:t>1%</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extLst>
                  <a:ext uri="{0D108BD9-81ED-4DB2-BD59-A6C34878D82A}">
                    <a16:rowId xmlns:a16="http://schemas.microsoft.com/office/drawing/2014/main" val="206883588"/>
                  </a:ext>
                </a:extLst>
              </a:tr>
              <a:tr h="443927">
                <a:tc>
                  <a:txBody>
                    <a:bodyPr/>
                    <a:lstStyle/>
                    <a:p>
                      <a:pPr marL="0" marR="0">
                        <a:lnSpc>
                          <a:spcPct val="107000"/>
                        </a:lnSpc>
                        <a:spcBef>
                          <a:spcPts val="0"/>
                        </a:spcBef>
                        <a:spcAft>
                          <a:spcPts val="0"/>
                        </a:spcAft>
                      </a:pPr>
                      <a:r>
                        <a:rPr lang="en-US" sz="1300">
                          <a:effectLst/>
                        </a:rPr>
                        <a:t>Have policies for ATs and Services by Type of Disability: Deaf?</a:t>
                      </a:r>
                      <a:endParaRPr lang="en-US" sz="130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tc>
                  <a:txBody>
                    <a:bodyPr/>
                    <a:lstStyle/>
                    <a:p>
                      <a:pPr marL="0" marR="0" algn="ctr">
                        <a:lnSpc>
                          <a:spcPct val="107000"/>
                        </a:lnSpc>
                        <a:spcBef>
                          <a:spcPts val="0"/>
                        </a:spcBef>
                        <a:spcAft>
                          <a:spcPts val="0"/>
                        </a:spcAft>
                      </a:pPr>
                      <a:r>
                        <a:rPr lang="en-US" sz="1400" dirty="0">
                          <a:effectLst/>
                        </a:rPr>
                        <a:t>31%</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tc>
                  <a:txBody>
                    <a:bodyPr/>
                    <a:lstStyle/>
                    <a:p>
                      <a:pPr marL="0" marR="0" algn="ctr">
                        <a:lnSpc>
                          <a:spcPct val="107000"/>
                        </a:lnSpc>
                        <a:spcBef>
                          <a:spcPts val="0"/>
                        </a:spcBef>
                        <a:spcAft>
                          <a:spcPts val="0"/>
                        </a:spcAft>
                      </a:pPr>
                      <a:r>
                        <a:rPr lang="en-US" sz="1400" dirty="0">
                          <a:effectLst/>
                        </a:rPr>
                        <a:t>38%</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tc>
                  <a:txBody>
                    <a:bodyPr/>
                    <a:lstStyle/>
                    <a:p>
                      <a:pPr marL="0" marR="0" algn="ctr">
                        <a:lnSpc>
                          <a:spcPct val="107000"/>
                        </a:lnSpc>
                        <a:spcBef>
                          <a:spcPts val="0"/>
                        </a:spcBef>
                        <a:spcAft>
                          <a:spcPts val="0"/>
                        </a:spcAft>
                      </a:pPr>
                      <a:r>
                        <a:rPr lang="en-US" sz="1400">
                          <a:effectLst/>
                        </a:rPr>
                        <a:t>20%</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tc>
                  <a:txBody>
                    <a:bodyPr/>
                    <a:lstStyle/>
                    <a:p>
                      <a:pPr marL="0" marR="0" algn="ctr">
                        <a:lnSpc>
                          <a:spcPct val="107000"/>
                        </a:lnSpc>
                        <a:spcBef>
                          <a:spcPts val="0"/>
                        </a:spcBef>
                        <a:spcAft>
                          <a:spcPts val="0"/>
                        </a:spcAft>
                      </a:pPr>
                      <a:r>
                        <a:rPr lang="en-US" sz="1400">
                          <a:effectLst/>
                        </a:rPr>
                        <a:t>11%</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tc>
                  <a:txBody>
                    <a:bodyPr/>
                    <a:lstStyle/>
                    <a:p>
                      <a:pPr marL="0" marR="0" algn="ctr">
                        <a:lnSpc>
                          <a:spcPct val="107000"/>
                        </a:lnSpc>
                        <a:spcBef>
                          <a:spcPts val="0"/>
                        </a:spcBef>
                        <a:spcAft>
                          <a:spcPts val="0"/>
                        </a:spcAft>
                      </a:pPr>
                      <a:r>
                        <a:rPr lang="en-US" sz="1400" dirty="0">
                          <a:effectLst/>
                        </a:rPr>
                        <a:t>0%</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extLst>
                  <a:ext uri="{0D108BD9-81ED-4DB2-BD59-A6C34878D82A}">
                    <a16:rowId xmlns:a16="http://schemas.microsoft.com/office/drawing/2014/main" val="1171746754"/>
                  </a:ext>
                </a:extLst>
              </a:tr>
              <a:tr h="443927">
                <a:tc>
                  <a:txBody>
                    <a:bodyPr/>
                    <a:lstStyle/>
                    <a:p>
                      <a:pPr marL="0" marR="0">
                        <a:lnSpc>
                          <a:spcPct val="107000"/>
                        </a:lnSpc>
                        <a:spcBef>
                          <a:spcPts val="0"/>
                        </a:spcBef>
                        <a:spcAft>
                          <a:spcPts val="0"/>
                        </a:spcAft>
                      </a:pPr>
                      <a:r>
                        <a:rPr lang="en-US" sz="1300">
                          <a:effectLst/>
                        </a:rPr>
                        <a:t>Have policies for ATs and Services by Type of Disability: Hearing Impaired?</a:t>
                      </a:r>
                      <a:endParaRPr lang="en-US" sz="130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tc>
                  <a:txBody>
                    <a:bodyPr/>
                    <a:lstStyle/>
                    <a:p>
                      <a:pPr marL="0" marR="0" algn="ctr">
                        <a:lnSpc>
                          <a:spcPct val="107000"/>
                        </a:lnSpc>
                        <a:spcBef>
                          <a:spcPts val="0"/>
                        </a:spcBef>
                        <a:spcAft>
                          <a:spcPts val="0"/>
                        </a:spcAft>
                      </a:pPr>
                      <a:r>
                        <a:rPr lang="en-US" sz="1400">
                          <a:effectLst/>
                        </a:rPr>
                        <a:t>32%</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tc>
                  <a:txBody>
                    <a:bodyPr/>
                    <a:lstStyle/>
                    <a:p>
                      <a:pPr marL="0" marR="0" algn="ctr">
                        <a:lnSpc>
                          <a:spcPct val="107000"/>
                        </a:lnSpc>
                        <a:spcBef>
                          <a:spcPts val="0"/>
                        </a:spcBef>
                        <a:spcAft>
                          <a:spcPts val="0"/>
                        </a:spcAft>
                      </a:pPr>
                      <a:r>
                        <a:rPr lang="en-US" sz="1400">
                          <a:effectLst/>
                        </a:rPr>
                        <a:t>38%</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tc>
                  <a:txBody>
                    <a:bodyPr/>
                    <a:lstStyle/>
                    <a:p>
                      <a:pPr marL="0" marR="0" algn="ctr">
                        <a:lnSpc>
                          <a:spcPct val="107000"/>
                        </a:lnSpc>
                        <a:spcBef>
                          <a:spcPts val="0"/>
                        </a:spcBef>
                        <a:spcAft>
                          <a:spcPts val="0"/>
                        </a:spcAft>
                      </a:pPr>
                      <a:r>
                        <a:rPr lang="en-US" sz="1400">
                          <a:effectLst/>
                        </a:rPr>
                        <a:t>21%</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tc>
                  <a:txBody>
                    <a:bodyPr/>
                    <a:lstStyle/>
                    <a:p>
                      <a:pPr marL="0" marR="0" algn="ctr">
                        <a:lnSpc>
                          <a:spcPct val="107000"/>
                        </a:lnSpc>
                        <a:spcBef>
                          <a:spcPts val="0"/>
                        </a:spcBef>
                        <a:spcAft>
                          <a:spcPts val="0"/>
                        </a:spcAft>
                      </a:pPr>
                      <a:r>
                        <a:rPr lang="en-US" sz="1400">
                          <a:effectLst/>
                        </a:rPr>
                        <a:t>10%</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tc>
                  <a:txBody>
                    <a:bodyPr/>
                    <a:lstStyle/>
                    <a:p>
                      <a:pPr marL="0" marR="0" algn="ctr">
                        <a:lnSpc>
                          <a:spcPct val="107000"/>
                        </a:lnSpc>
                        <a:spcBef>
                          <a:spcPts val="0"/>
                        </a:spcBef>
                        <a:spcAft>
                          <a:spcPts val="0"/>
                        </a:spcAft>
                      </a:pPr>
                      <a:r>
                        <a:rPr lang="en-US" sz="1400" dirty="0">
                          <a:effectLst/>
                        </a:rPr>
                        <a:t>0%</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extLst>
                  <a:ext uri="{0D108BD9-81ED-4DB2-BD59-A6C34878D82A}">
                    <a16:rowId xmlns:a16="http://schemas.microsoft.com/office/drawing/2014/main" val="3729857851"/>
                  </a:ext>
                </a:extLst>
              </a:tr>
              <a:tr h="443927">
                <a:tc>
                  <a:txBody>
                    <a:bodyPr/>
                    <a:lstStyle/>
                    <a:p>
                      <a:pPr marL="0" marR="0">
                        <a:lnSpc>
                          <a:spcPct val="107000"/>
                        </a:lnSpc>
                        <a:spcBef>
                          <a:spcPts val="0"/>
                        </a:spcBef>
                        <a:spcAft>
                          <a:spcPts val="0"/>
                        </a:spcAft>
                      </a:pPr>
                      <a:r>
                        <a:rPr lang="en-US" sz="1300">
                          <a:effectLst/>
                        </a:rPr>
                        <a:t>Have policies for ATs and Services by Type of Disability: Reduced Mobility?</a:t>
                      </a:r>
                      <a:endParaRPr lang="en-US" sz="130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tc>
                  <a:txBody>
                    <a:bodyPr/>
                    <a:lstStyle/>
                    <a:p>
                      <a:pPr marL="0" marR="0" algn="ctr">
                        <a:lnSpc>
                          <a:spcPct val="107000"/>
                        </a:lnSpc>
                        <a:spcBef>
                          <a:spcPts val="0"/>
                        </a:spcBef>
                        <a:spcAft>
                          <a:spcPts val="0"/>
                        </a:spcAft>
                      </a:pPr>
                      <a:r>
                        <a:rPr lang="en-US" sz="1400">
                          <a:effectLst/>
                        </a:rPr>
                        <a:t>33%</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tc>
                  <a:txBody>
                    <a:bodyPr/>
                    <a:lstStyle/>
                    <a:p>
                      <a:pPr marL="0" marR="0" algn="ctr">
                        <a:lnSpc>
                          <a:spcPct val="107000"/>
                        </a:lnSpc>
                        <a:spcBef>
                          <a:spcPts val="0"/>
                        </a:spcBef>
                        <a:spcAft>
                          <a:spcPts val="0"/>
                        </a:spcAft>
                      </a:pPr>
                      <a:r>
                        <a:rPr lang="en-US" sz="1400">
                          <a:effectLst/>
                        </a:rPr>
                        <a:t>28%</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tc>
                  <a:txBody>
                    <a:bodyPr/>
                    <a:lstStyle/>
                    <a:p>
                      <a:pPr marL="0" marR="0" algn="ctr">
                        <a:lnSpc>
                          <a:spcPct val="107000"/>
                        </a:lnSpc>
                        <a:spcBef>
                          <a:spcPts val="0"/>
                        </a:spcBef>
                        <a:spcAft>
                          <a:spcPts val="0"/>
                        </a:spcAft>
                      </a:pPr>
                      <a:r>
                        <a:rPr lang="en-US" sz="1400">
                          <a:effectLst/>
                        </a:rPr>
                        <a:t>27%</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tc>
                  <a:txBody>
                    <a:bodyPr/>
                    <a:lstStyle/>
                    <a:p>
                      <a:pPr marL="0" marR="0" algn="ctr">
                        <a:lnSpc>
                          <a:spcPct val="107000"/>
                        </a:lnSpc>
                        <a:spcBef>
                          <a:spcPts val="0"/>
                        </a:spcBef>
                        <a:spcAft>
                          <a:spcPts val="0"/>
                        </a:spcAft>
                      </a:pPr>
                      <a:r>
                        <a:rPr lang="en-US" sz="1400">
                          <a:effectLst/>
                        </a:rPr>
                        <a:t>10%</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tc>
                  <a:txBody>
                    <a:bodyPr/>
                    <a:lstStyle/>
                    <a:p>
                      <a:pPr marL="0" marR="0" algn="ctr">
                        <a:lnSpc>
                          <a:spcPct val="107000"/>
                        </a:lnSpc>
                        <a:spcBef>
                          <a:spcPts val="0"/>
                        </a:spcBef>
                        <a:spcAft>
                          <a:spcPts val="0"/>
                        </a:spcAft>
                      </a:pPr>
                      <a:r>
                        <a:rPr lang="en-US" sz="1400" dirty="0">
                          <a:effectLst/>
                        </a:rPr>
                        <a:t>1%</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extLst>
                  <a:ext uri="{0D108BD9-81ED-4DB2-BD59-A6C34878D82A}">
                    <a16:rowId xmlns:a16="http://schemas.microsoft.com/office/drawing/2014/main" val="2589129866"/>
                  </a:ext>
                </a:extLst>
              </a:tr>
              <a:tr h="443927">
                <a:tc>
                  <a:txBody>
                    <a:bodyPr/>
                    <a:lstStyle/>
                    <a:p>
                      <a:pPr marL="0" marR="0">
                        <a:lnSpc>
                          <a:spcPct val="107000"/>
                        </a:lnSpc>
                        <a:spcBef>
                          <a:spcPts val="0"/>
                        </a:spcBef>
                        <a:spcAft>
                          <a:spcPts val="0"/>
                        </a:spcAft>
                      </a:pPr>
                      <a:r>
                        <a:rPr lang="en-US" sz="1300">
                          <a:effectLst/>
                        </a:rPr>
                        <a:t>Have policies for ATs and Services by Type of Disability: Cognitive?</a:t>
                      </a:r>
                      <a:endParaRPr lang="en-US" sz="130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tc>
                  <a:txBody>
                    <a:bodyPr/>
                    <a:lstStyle/>
                    <a:p>
                      <a:pPr marL="0" marR="0" algn="ctr">
                        <a:lnSpc>
                          <a:spcPct val="107000"/>
                        </a:lnSpc>
                        <a:spcBef>
                          <a:spcPts val="0"/>
                        </a:spcBef>
                        <a:spcAft>
                          <a:spcPts val="0"/>
                        </a:spcAft>
                      </a:pPr>
                      <a:r>
                        <a:rPr lang="en-US" sz="1400">
                          <a:effectLst/>
                        </a:rPr>
                        <a:t>42%</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tc>
                  <a:txBody>
                    <a:bodyPr/>
                    <a:lstStyle/>
                    <a:p>
                      <a:pPr marL="0" marR="0" algn="ctr">
                        <a:lnSpc>
                          <a:spcPct val="107000"/>
                        </a:lnSpc>
                        <a:spcBef>
                          <a:spcPts val="0"/>
                        </a:spcBef>
                        <a:spcAft>
                          <a:spcPts val="0"/>
                        </a:spcAft>
                      </a:pPr>
                      <a:r>
                        <a:rPr lang="en-US" sz="1400">
                          <a:effectLst/>
                        </a:rPr>
                        <a:t>42%</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tc>
                  <a:txBody>
                    <a:bodyPr/>
                    <a:lstStyle/>
                    <a:p>
                      <a:pPr marL="0" marR="0" algn="ctr">
                        <a:lnSpc>
                          <a:spcPct val="107000"/>
                        </a:lnSpc>
                        <a:spcBef>
                          <a:spcPts val="0"/>
                        </a:spcBef>
                        <a:spcAft>
                          <a:spcPts val="0"/>
                        </a:spcAft>
                      </a:pPr>
                      <a:r>
                        <a:rPr lang="en-US" sz="1400">
                          <a:effectLst/>
                        </a:rPr>
                        <a:t>15%</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tc>
                  <a:txBody>
                    <a:bodyPr/>
                    <a:lstStyle/>
                    <a:p>
                      <a:pPr marL="0" marR="0" algn="ctr">
                        <a:lnSpc>
                          <a:spcPct val="107000"/>
                        </a:lnSpc>
                        <a:spcBef>
                          <a:spcPts val="0"/>
                        </a:spcBef>
                        <a:spcAft>
                          <a:spcPts val="0"/>
                        </a:spcAft>
                      </a:pPr>
                      <a:r>
                        <a:rPr lang="en-US" sz="1400">
                          <a:effectLst/>
                        </a:rPr>
                        <a:t>0%</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tc>
                  <a:txBody>
                    <a:bodyPr/>
                    <a:lstStyle/>
                    <a:p>
                      <a:pPr marL="0" marR="0" algn="ctr">
                        <a:lnSpc>
                          <a:spcPct val="107000"/>
                        </a:lnSpc>
                        <a:spcBef>
                          <a:spcPts val="0"/>
                        </a:spcBef>
                        <a:spcAft>
                          <a:spcPts val="0"/>
                        </a:spcAft>
                      </a:pPr>
                      <a:r>
                        <a:rPr lang="en-US" sz="1400" dirty="0">
                          <a:effectLst/>
                        </a:rPr>
                        <a:t>1%</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extLst>
                  <a:ext uri="{0D108BD9-81ED-4DB2-BD59-A6C34878D82A}">
                    <a16:rowId xmlns:a16="http://schemas.microsoft.com/office/drawing/2014/main" val="1509755017"/>
                  </a:ext>
                </a:extLst>
              </a:tr>
              <a:tr h="1192210">
                <a:tc>
                  <a:txBody>
                    <a:bodyPr/>
                    <a:lstStyle/>
                    <a:p>
                      <a:pPr marL="0" marR="0">
                        <a:lnSpc>
                          <a:spcPct val="107000"/>
                        </a:lnSpc>
                        <a:spcBef>
                          <a:spcPts val="0"/>
                        </a:spcBef>
                        <a:spcAft>
                          <a:spcPts val="0"/>
                        </a:spcAft>
                      </a:pPr>
                      <a:r>
                        <a:rPr lang="en-US" sz="1300" dirty="0">
                          <a:effectLst/>
                        </a:rPr>
                        <a:t>Have laws, policies or programs to ensure that </a:t>
                      </a:r>
                      <a:r>
                        <a:rPr lang="en-US" sz="1300" dirty="0" err="1">
                          <a:effectLst/>
                        </a:rPr>
                        <a:t>PwD</a:t>
                      </a:r>
                      <a:r>
                        <a:rPr lang="en-US" sz="1300" dirty="0">
                          <a:effectLst/>
                        </a:rPr>
                        <a:t> and their representative organizations are consulted in development and implementation of legislation?</a:t>
                      </a:r>
                      <a:endParaRPr lang="en-US"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tc>
                  <a:txBody>
                    <a:bodyPr/>
                    <a:lstStyle/>
                    <a:p>
                      <a:pPr marL="0" marR="0" algn="ctr">
                        <a:lnSpc>
                          <a:spcPct val="107000"/>
                        </a:lnSpc>
                        <a:spcBef>
                          <a:spcPts val="0"/>
                        </a:spcBef>
                        <a:spcAft>
                          <a:spcPts val="0"/>
                        </a:spcAft>
                      </a:pPr>
                      <a:r>
                        <a:rPr lang="en-US" sz="1400">
                          <a:effectLst/>
                        </a:rPr>
                        <a:t>34%</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tc>
                  <a:txBody>
                    <a:bodyPr/>
                    <a:lstStyle/>
                    <a:p>
                      <a:pPr marL="0" marR="0" algn="ctr">
                        <a:lnSpc>
                          <a:spcPct val="107000"/>
                        </a:lnSpc>
                        <a:spcBef>
                          <a:spcPts val="0"/>
                        </a:spcBef>
                        <a:spcAft>
                          <a:spcPts val="0"/>
                        </a:spcAft>
                      </a:pPr>
                      <a:r>
                        <a:rPr lang="en-US" sz="1400">
                          <a:effectLst/>
                        </a:rPr>
                        <a:t>41%</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tc>
                  <a:txBody>
                    <a:bodyPr/>
                    <a:lstStyle/>
                    <a:p>
                      <a:pPr marL="0" marR="0" algn="ctr">
                        <a:lnSpc>
                          <a:spcPct val="107000"/>
                        </a:lnSpc>
                        <a:spcBef>
                          <a:spcPts val="0"/>
                        </a:spcBef>
                        <a:spcAft>
                          <a:spcPts val="0"/>
                        </a:spcAft>
                      </a:pPr>
                      <a:r>
                        <a:rPr lang="en-US" sz="1400">
                          <a:effectLst/>
                        </a:rPr>
                        <a:t>16%</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tc>
                  <a:txBody>
                    <a:bodyPr/>
                    <a:lstStyle/>
                    <a:p>
                      <a:pPr marL="0" marR="0" algn="ctr">
                        <a:lnSpc>
                          <a:spcPct val="107000"/>
                        </a:lnSpc>
                        <a:spcBef>
                          <a:spcPts val="0"/>
                        </a:spcBef>
                        <a:spcAft>
                          <a:spcPts val="0"/>
                        </a:spcAft>
                      </a:pPr>
                      <a:r>
                        <a:rPr lang="en-US" sz="1400">
                          <a:effectLst/>
                        </a:rPr>
                        <a:t>7%</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tc>
                  <a:txBody>
                    <a:bodyPr/>
                    <a:lstStyle/>
                    <a:p>
                      <a:pPr marL="0" marR="0" algn="ctr">
                        <a:lnSpc>
                          <a:spcPct val="107000"/>
                        </a:lnSpc>
                        <a:spcBef>
                          <a:spcPts val="0"/>
                        </a:spcBef>
                        <a:spcAft>
                          <a:spcPts val="0"/>
                        </a:spcAft>
                      </a:pPr>
                      <a:r>
                        <a:rPr lang="en-US" sz="1400" dirty="0">
                          <a:effectLst/>
                        </a:rPr>
                        <a:t>2%</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228" marR="45228" marT="0" marB="0"/>
                </a:tc>
                <a:extLst>
                  <a:ext uri="{0D108BD9-81ED-4DB2-BD59-A6C34878D82A}">
                    <a16:rowId xmlns:a16="http://schemas.microsoft.com/office/drawing/2014/main" val="1369148485"/>
                  </a:ext>
                </a:extLst>
              </a:tr>
            </a:tbl>
          </a:graphicData>
        </a:graphic>
      </p:graphicFrame>
      <p:sp>
        <p:nvSpPr>
          <p:cNvPr id="6" name="TextBox 5"/>
          <p:cNvSpPr txBox="1"/>
          <p:nvPr/>
        </p:nvSpPr>
        <p:spPr>
          <a:xfrm>
            <a:off x="363282" y="6353046"/>
            <a:ext cx="8426245" cy="369332"/>
          </a:xfrm>
          <a:prstGeom prst="rect">
            <a:avLst/>
          </a:prstGeom>
          <a:noFill/>
        </p:spPr>
        <p:txBody>
          <a:bodyPr wrap="square" rtlCol="0">
            <a:spAutoFit/>
          </a:bodyPr>
          <a:lstStyle/>
          <a:p>
            <a:r>
              <a:rPr lang="en-US" dirty="0"/>
              <a:t>Source: 2016 ICT Accessibility Progress Report</a:t>
            </a:r>
          </a:p>
        </p:txBody>
      </p:sp>
    </p:spTree>
    <p:extLst>
      <p:ext uri="{BB962C8B-B14F-4D97-AF65-F5344CB8AC3E}">
        <p14:creationId xmlns:p14="http://schemas.microsoft.com/office/powerpoint/2010/main" val="30670176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hidden="1"/>
          <p:cNvSpPr>
            <a:spLocks noGrp="1"/>
          </p:cNvSpPr>
          <p:nvPr>
            <p:ph type="title"/>
          </p:nvPr>
        </p:nvSpPr>
        <p:spPr>
          <a:xfrm>
            <a:off x="838200" y="365125"/>
            <a:ext cx="10515600" cy="1325563"/>
          </a:xfrm>
        </p:spPr>
        <p:txBody>
          <a:bodyPr/>
          <a:lstStyle/>
          <a:p>
            <a:r>
              <a:rPr lang="en-US" b="1" dirty="0">
                <a:solidFill>
                  <a:srgbClr val="0070C0"/>
                </a:solidFill>
              </a:rPr>
              <a:t>Meeting CRPD ICT Obligations</a:t>
            </a:r>
          </a:p>
        </p:txBody>
      </p:sp>
      <p:graphicFrame>
        <p:nvGraphicFramePr>
          <p:cNvPr id="4" name="Table 3" descr="The rows include different types of services. The categories for response include no, minimum, partial, substantial, and full." title="Data tables showing the extent of implementation across specific application areas"/>
          <p:cNvGraphicFramePr>
            <a:graphicFrameLocks noGrp="1"/>
          </p:cNvGraphicFramePr>
          <p:nvPr>
            <p:extLst>
              <p:ext uri="{D42A27DB-BD31-4B8C-83A1-F6EECF244321}">
                <p14:modId xmlns:p14="http://schemas.microsoft.com/office/powerpoint/2010/main" val="12250370"/>
              </p:ext>
            </p:extLst>
          </p:nvPr>
        </p:nvGraphicFramePr>
        <p:xfrm>
          <a:off x="796412" y="658757"/>
          <a:ext cx="10609007" cy="5317813"/>
        </p:xfrm>
        <a:graphic>
          <a:graphicData uri="http://schemas.openxmlformats.org/drawingml/2006/table">
            <a:tbl>
              <a:tblPr firstRow="1">
                <a:tableStyleId>{5C22544A-7EE6-4342-B048-85BDC9FD1C3A}</a:tableStyleId>
              </a:tblPr>
              <a:tblGrid>
                <a:gridCol w="3104410">
                  <a:extLst>
                    <a:ext uri="{9D8B030D-6E8A-4147-A177-3AD203B41FA5}">
                      <a16:colId xmlns:a16="http://schemas.microsoft.com/office/drawing/2014/main" val="2039561999"/>
                    </a:ext>
                  </a:extLst>
                </a:gridCol>
                <a:gridCol w="1683825">
                  <a:extLst>
                    <a:ext uri="{9D8B030D-6E8A-4147-A177-3AD203B41FA5}">
                      <a16:colId xmlns:a16="http://schemas.microsoft.com/office/drawing/2014/main" val="3978163696"/>
                    </a:ext>
                  </a:extLst>
                </a:gridCol>
                <a:gridCol w="1531783">
                  <a:extLst>
                    <a:ext uri="{9D8B030D-6E8A-4147-A177-3AD203B41FA5}">
                      <a16:colId xmlns:a16="http://schemas.microsoft.com/office/drawing/2014/main" val="4225377027"/>
                    </a:ext>
                  </a:extLst>
                </a:gridCol>
                <a:gridCol w="1531783">
                  <a:extLst>
                    <a:ext uri="{9D8B030D-6E8A-4147-A177-3AD203B41FA5}">
                      <a16:colId xmlns:a16="http://schemas.microsoft.com/office/drawing/2014/main" val="2825576706"/>
                    </a:ext>
                  </a:extLst>
                </a:gridCol>
                <a:gridCol w="1431932">
                  <a:extLst>
                    <a:ext uri="{9D8B030D-6E8A-4147-A177-3AD203B41FA5}">
                      <a16:colId xmlns:a16="http://schemas.microsoft.com/office/drawing/2014/main" val="444916643"/>
                    </a:ext>
                  </a:extLst>
                </a:gridCol>
                <a:gridCol w="1325274">
                  <a:extLst>
                    <a:ext uri="{9D8B030D-6E8A-4147-A177-3AD203B41FA5}">
                      <a16:colId xmlns:a16="http://schemas.microsoft.com/office/drawing/2014/main" val="2630405639"/>
                    </a:ext>
                  </a:extLst>
                </a:gridCol>
              </a:tblGrid>
              <a:tr h="780715">
                <a:tc>
                  <a:txBody>
                    <a:bodyPr/>
                    <a:lstStyle/>
                    <a:p>
                      <a:pPr marL="0" marR="0">
                        <a:lnSpc>
                          <a:spcPct val="107000"/>
                        </a:lnSpc>
                        <a:spcBef>
                          <a:spcPts val="0"/>
                        </a:spcBef>
                        <a:spcAft>
                          <a:spcPts val="0"/>
                        </a:spcAft>
                      </a:pPr>
                      <a:r>
                        <a:rPr lang="en-US" sz="1800">
                          <a:effectLst/>
                        </a:rPr>
                        <a:t>Specific Application Areas by Level of Implementation</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effectLst/>
                        </a:rPr>
                        <a:t>No</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effectLst/>
                        </a:rPr>
                        <a:t>Minimum</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effectLst/>
                        </a:rPr>
                        <a:t>Partial</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effectLst/>
                        </a:rPr>
                        <a:t>Substantial</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Full</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38257396"/>
                  </a:ext>
                </a:extLst>
              </a:tr>
              <a:tr h="527916">
                <a:tc>
                  <a:txBody>
                    <a:bodyPr/>
                    <a:lstStyle/>
                    <a:p>
                      <a:pPr marL="0" marR="0">
                        <a:lnSpc>
                          <a:spcPct val="107000"/>
                        </a:lnSpc>
                        <a:spcBef>
                          <a:spcPts val="0"/>
                        </a:spcBef>
                        <a:spcAft>
                          <a:spcPts val="0"/>
                        </a:spcAft>
                      </a:pPr>
                      <a:r>
                        <a:rPr lang="en-US" sz="1800">
                          <a:effectLst/>
                        </a:rPr>
                        <a:t>Emergency Response Services</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66%</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22%</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7%</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3%</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dirty="0">
                          <a:effectLst/>
                        </a:rPr>
                        <a:t>2%</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5067858"/>
                  </a:ext>
                </a:extLst>
              </a:tr>
              <a:tr h="516156">
                <a:tc>
                  <a:txBody>
                    <a:bodyPr/>
                    <a:lstStyle/>
                    <a:p>
                      <a:pPr marL="0" marR="0">
                        <a:lnSpc>
                          <a:spcPct val="107000"/>
                        </a:lnSpc>
                        <a:spcBef>
                          <a:spcPts val="0"/>
                        </a:spcBef>
                        <a:spcAft>
                          <a:spcPts val="0"/>
                        </a:spcAft>
                      </a:pPr>
                      <a:r>
                        <a:rPr lang="en-US" sz="1800">
                          <a:effectLst/>
                        </a:rPr>
                        <a:t>Primary and Secondary Education</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51%</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13%</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30%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dirty="0">
                          <a:effectLst/>
                        </a:rPr>
                        <a:t>1%</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77932935"/>
                  </a:ext>
                </a:extLst>
              </a:tr>
              <a:tr h="251598">
                <a:tc>
                  <a:txBody>
                    <a:bodyPr/>
                    <a:lstStyle/>
                    <a:p>
                      <a:pPr marL="0" marR="0">
                        <a:lnSpc>
                          <a:spcPct val="107000"/>
                        </a:lnSpc>
                        <a:spcBef>
                          <a:spcPts val="0"/>
                        </a:spcBef>
                        <a:spcAft>
                          <a:spcPts val="0"/>
                        </a:spcAft>
                      </a:pPr>
                      <a:r>
                        <a:rPr lang="en-US" sz="1800">
                          <a:effectLst/>
                        </a:rPr>
                        <a:t>Higher Education</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58%</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18%</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17%</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6%</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dirty="0">
                          <a:effectLst/>
                        </a:rPr>
                        <a:t>1%</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21156826"/>
                  </a:ext>
                </a:extLst>
              </a:tr>
              <a:tr h="251598">
                <a:tc>
                  <a:txBody>
                    <a:bodyPr/>
                    <a:lstStyle/>
                    <a:p>
                      <a:pPr marL="0" marR="0">
                        <a:lnSpc>
                          <a:spcPct val="107000"/>
                        </a:lnSpc>
                        <a:spcBef>
                          <a:spcPts val="0"/>
                        </a:spcBef>
                        <a:spcAft>
                          <a:spcPts val="0"/>
                        </a:spcAft>
                      </a:pPr>
                      <a:r>
                        <a:rPr lang="en-US" sz="1800">
                          <a:effectLst/>
                        </a:rPr>
                        <a:t>Rehabilitation Services</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54%</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20%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21%</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4%</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dirty="0">
                          <a:effectLst/>
                        </a:rPr>
                        <a:t>1%</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14204923"/>
                  </a:ext>
                </a:extLst>
              </a:tr>
              <a:tr h="257520">
                <a:tc>
                  <a:txBody>
                    <a:bodyPr/>
                    <a:lstStyle/>
                    <a:p>
                      <a:pPr marL="0" marR="0">
                        <a:lnSpc>
                          <a:spcPct val="107000"/>
                        </a:lnSpc>
                        <a:spcBef>
                          <a:spcPts val="0"/>
                        </a:spcBef>
                        <a:spcAft>
                          <a:spcPts val="0"/>
                        </a:spcAft>
                      </a:pPr>
                      <a:r>
                        <a:rPr lang="en-US" sz="1800">
                          <a:effectLst/>
                        </a:rPr>
                        <a:t>Health Services</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65%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20%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14%</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1%</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dirty="0">
                          <a:effectLst/>
                        </a:rPr>
                        <a:t>0%</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32125723"/>
                  </a:ext>
                </a:extLst>
              </a:tr>
              <a:tr h="270396">
                <a:tc>
                  <a:txBody>
                    <a:bodyPr/>
                    <a:lstStyle/>
                    <a:p>
                      <a:pPr marL="0" marR="0">
                        <a:lnSpc>
                          <a:spcPct val="107000"/>
                        </a:lnSpc>
                        <a:spcBef>
                          <a:spcPts val="0"/>
                        </a:spcBef>
                        <a:spcAft>
                          <a:spcPts val="0"/>
                        </a:spcAft>
                      </a:pPr>
                      <a:r>
                        <a:rPr lang="en-US" sz="1800">
                          <a:effectLst/>
                        </a:rPr>
                        <a:t>Electronic Kiosks</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82%</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13%</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4%</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dirty="0">
                          <a:effectLst/>
                        </a:rPr>
                        <a:t>1%</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96653596"/>
                  </a:ext>
                </a:extLst>
              </a:tr>
              <a:tr h="516156">
                <a:tc>
                  <a:txBody>
                    <a:bodyPr/>
                    <a:lstStyle/>
                    <a:p>
                      <a:pPr marL="0" marR="0">
                        <a:lnSpc>
                          <a:spcPct val="107000"/>
                        </a:lnSpc>
                        <a:spcBef>
                          <a:spcPts val="0"/>
                        </a:spcBef>
                        <a:spcAft>
                          <a:spcPts val="0"/>
                        </a:spcAft>
                      </a:pPr>
                      <a:r>
                        <a:rPr lang="en-US" sz="1800">
                          <a:effectLst/>
                        </a:rPr>
                        <a:t>Judicial Information and Legal Procedure</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71%</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18%</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10%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1%</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dirty="0">
                          <a:effectLst/>
                        </a:rPr>
                        <a:t>0%</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18133578"/>
                  </a:ext>
                </a:extLst>
              </a:tr>
              <a:tr h="280697">
                <a:tc>
                  <a:txBody>
                    <a:bodyPr/>
                    <a:lstStyle/>
                    <a:p>
                      <a:pPr marL="0" marR="0">
                        <a:lnSpc>
                          <a:spcPct val="107000"/>
                        </a:lnSpc>
                        <a:spcBef>
                          <a:spcPts val="0"/>
                        </a:spcBef>
                        <a:spcAft>
                          <a:spcPts val="0"/>
                        </a:spcAft>
                      </a:pPr>
                      <a:r>
                        <a:rPr lang="en-US" sz="1800">
                          <a:effectLst/>
                        </a:rPr>
                        <a:t>Independent Living</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65%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19%</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13%</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2%</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dirty="0">
                          <a:effectLst/>
                        </a:rPr>
                        <a:t>1%</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72984432"/>
                  </a:ext>
                </a:extLst>
              </a:tr>
              <a:tr h="780715">
                <a:tc>
                  <a:txBody>
                    <a:bodyPr/>
                    <a:lstStyle/>
                    <a:p>
                      <a:pPr marL="0" marR="0">
                        <a:lnSpc>
                          <a:spcPct val="107000"/>
                        </a:lnSpc>
                        <a:spcBef>
                          <a:spcPts val="0"/>
                        </a:spcBef>
                        <a:spcAft>
                          <a:spcPts val="0"/>
                        </a:spcAft>
                      </a:pPr>
                      <a:r>
                        <a:rPr lang="en-US" sz="1800" dirty="0">
                          <a:effectLst/>
                        </a:rPr>
                        <a:t>Reasonable Accommodation at Workplace</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58%</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25%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10%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7%</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dirty="0">
                          <a:effectLst/>
                        </a:rPr>
                        <a:t>0%</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29562845"/>
                  </a:ext>
                </a:extLst>
              </a:tr>
              <a:tr h="251598">
                <a:tc>
                  <a:txBody>
                    <a:bodyPr/>
                    <a:lstStyle/>
                    <a:p>
                      <a:pPr marL="0" marR="0">
                        <a:lnSpc>
                          <a:spcPct val="107000"/>
                        </a:lnSpc>
                        <a:spcBef>
                          <a:spcPts val="0"/>
                        </a:spcBef>
                        <a:spcAft>
                          <a:spcPts val="0"/>
                        </a:spcAft>
                      </a:pPr>
                      <a:r>
                        <a:rPr lang="en-US" sz="1800">
                          <a:effectLst/>
                        </a:rPr>
                        <a:t>Teleworking</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86%</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14%</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dirty="0">
                          <a:effectLst/>
                        </a:rPr>
                        <a:t>0%</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74090874"/>
                  </a:ext>
                </a:extLst>
              </a:tr>
              <a:tr h="270396">
                <a:tc>
                  <a:txBody>
                    <a:bodyPr/>
                    <a:lstStyle/>
                    <a:p>
                      <a:pPr marL="0" marR="0">
                        <a:lnSpc>
                          <a:spcPct val="107000"/>
                        </a:lnSpc>
                        <a:spcBef>
                          <a:spcPts val="0"/>
                        </a:spcBef>
                        <a:spcAft>
                          <a:spcPts val="0"/>
                        </a:spcAft>
                      </a:pPr>
                      <a:r>
                        <a:rPr lang="en-US" sz="1800">
                          <a:effectLst/>
                        </a:rPr>
                        <a:t>Smart Cities</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80%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20%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dirty="0">
                          <a:effectLst/>
                        </a:rPr>
                        <a:t>0%</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11971891"/>
                  </a:ext>
                </a:extLst>
              </a:tr>
            </a:tbl>
          </a:graphicData>
        </a:graphic>
      </p:graphicFrame>
      <p:sp>
        <p:nvSpPr>
          <p:cNvPr id="5" name="TextBox 4"/>
          <p:cNvSpPr txBox="1"/>
          <p:nvPr/>
        </p:nvSpPr>
        <p:spPr>
          <a:xfrm>
            <a:off x="796412" y="6146568"/>
            <a:ext cx="8426245" cy="369332"/>
          </a:xfrm>
          <a:prstGeom prst="rect">
            <a:avLst/>
          </a:prstGeom>
          <a:noFill/>
        </p:spPr>
        <p:txBody>
          <a:bodyPr wrap="square" rtlCol="0">
            <a:spAutoFit/>
          </a:bodyPr>
          <a:lstStyle/>
          <a:p>
            <a:r>
              <a:rPr lang="en-US" dirty="0"/>
              <a:t>Source: 2016 ICT Accessibility Progress Report</a:t>
            </a:r>
          </a:p>
        </p:txBody>
      </p:sp>
    </p:spTree>
    <p:extLst>
      <p:ext uri="{BB962C8B-B14F-4D97-AF65-F5344CB8AC3E}">
        <p14:creationId xmlns:p14="http://schemas.microsoft.com/office/powerpoint/2010/main" val="14011191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Practice Trends</a:t>
            </a:r>
            <a:endParaRPr lang="en-US" dirty="0"/>
          </a:p>
        </p:txBody>
      </p:sp>
      <p:sp>
        <p:nvSpPr>
          <p:cNvPr id="3" name="Content Placeholder 2"/>
          <p:cNvSpPr>
            <a:spLocks noGrp="1"/>
          </p:cNvSpPr>
          <p:nvPr>
            <p:ph idx="1"/>
          </p:nvPr>
        </p:nvSpPr>
        <p:spPr>
          <a:xfrm>
            <a:off x="838200" y="1690688"/>
            <a:ext cx="10515600" cy="4805646"/>
          </a:xfrm>
        </p:spPr>
        <p:txBody>
          <a:bodyPr>
            <a:normAutofit/>
          </a:bodyPr>
          <a:lstStyle/>
          <a:p>
            <a:r>
              <a:rPr lang="en-GB" dirty="0"/>
              <a:t>Universal Design and built-in accessibility in mainstream ICT</a:t>
            </a:r>
          </a:p>
          <a:p>
            <a:r>
              <a:rPr lang="en-GB" dirty="0"/>
              <a:t>Internet based assistive technologies</a:t>
            </a:r>
          </a:p>
          <a:p>
            <a:r>
              <a:rPr lang="en-GB" dirty="0"/>
              <a:t>Specialized assistive technologies</a:t>
            </a:r>
          </a:p>
          <a:p>
            <a:r>
              <a:rPr lang="en-GB" dirty="0"/>
              <a:t>Accessible and assistive mobile apps</a:t>
            </a:r>
          </a:p>
          <a:p>
            <a:r>
              <a:rPr lang="en-GB" dirty="0"/>
              <a:t>Webtools and online platforms</a:t>
            </a:r>
          </a:p>
          <a:p>
            <a:r>
              <a:rPr lang="en-GB" dirty="0"/>
              <a:t>Potential for inclusive home and external environments through Internet of Things</a:t>
            </a:r>
          </a:p>
          <a:p>
            <a:r>
              <a:rPr lang="en-GB" dirty="0"/>
              <a:t>Accessible television and radio</a:t>
            </a:r>
          </a:p>
          <a:p>
            <a:endParaRPr lang="en-GB" dirty="0"/>
          </a:p>
          <a:p>
            <a:endParaRPr lang="en-GB" dirty="0"/>
          </a:p>
          <a:p>
            <a:endParaRPr lang="en-US" dirty="0"/>
          </a:p>
          <a:p>
            <a:endParaRPr lang="en-US" dirty="0"/>
          </a:p>
        </p:txBody>
      </p:sp>
    </p:spTree>
    <p:extLst>
      <p:ext uri="{BB962C8B-B14F-4D97-AF65-F5344CB8AC3E}">
        <p14:creationId xmlns:p14="http://schemas.microsoft.com/office/powerpoint/2010/main" val="25586815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grpSp>
        <p:nvGrpSpPr>
          <p:cNvPr id="8" name="Group 7" descr="design element" title="intersecting circles">
            <a:extLst>
              <a:ext uri="{FF2B5EF4-FFF2-40B4-BE49-F238E27FC236}">
                <a16:creationId xmlns:a16="http://schemas.microsoft.com/office/drawing/2014/main" id="{D2C4BFA1-2075-4901-9E24-E41D1FDD51FD}"/>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55481" y="498348"/>
            <a:ext cx="9902663" cy="5861304"/>
            <a:chOff x="1155481" y="498348"/>
            <a:chExt cx="9902663" cy="5861304"/>
          </a:xfrm>
        </p:grpSpPr>
        <p:sp>
          <p:nvSpPr>
            <p:cNvPr id="9" name="Oval 5">
              <a:extLst>
                <a:ext uri="{FF2B5EF4-FFF2-40B4-BE49-F238E27FC236}">
                  <a16:creationId xmlns:a16="http://schemas.microsoft.com/office/drawing/2014/main" id="{985A7375-E3AF-4F5C-85AE-17E8832952CA}"/>
                </a:ext>
              </a:extLst>
            </p:cNvPr>
            <p:cNvSpPr>
              <a:spLocks noChangeArrowheads="1"/>
            </p:cNvSpPr>
            <p:nvPr>
              <p:extLst>
                <p:ext uri="{386F3935-93C4-4BCD-93E2-E3B085C9AB24}">
                  <p16:designElem xmlns:p16="http://schemas.microsoft.com/office/powerpoint/2015/main" val="1"/>
                </p:ext>
              </p:extLst>
            </p:nvPr>
          </p:nvSpPr>
          <p:spPr bwMode="auto">
            <a:xfrm>
              <a:off x="1155481" y="498348"/>
              <a:ext cx="5861304" cy="5861304"/>
            </a:xfrm>
            <a:prstGeom prst="ellipse">
              <a:avLst/>
            </a:prstGeom>
            <a:solidFill>
              <a:schemeClr val="accent1">
                <a:alpha val="55000"/>
              </a:schemeClr>
            </a:solidFill>
            <a:ln>
              <a:noFill/>
            </a:ln>
          </p:spPr>
        </p:sp>
        <p:sp>
          <p:nvSpPr>
            <p:cNvPr id="10" name="Oval 9">
              <a:extLst>
                <a:ext uri="{FF2B5EF4-FFF2-40B4-BE49-F238E27FC236}">
                  <a16:creationId xmlns:a16="http://schemas.microsoft.com/office/drawing/2014/main" id="{F0307F65-8304-4FA8-A841-D4D7625411BE}"/>
                </a:ext>
              </a:extLst>
            </p:cNvPr>
            <p:cNvSpPr>
              <a:spLocks noChangeArrowheads="1"/>
            </p:cNvSpPr>
            <p:nvPr>
              <p:extLst>
                <p:ext uri="{386F3935-93C4-4BCD-93E2-E3B085C9AB24}">
                  <p16:designElem xmlns:p16="http://schemas.microsoft.com/office/powerpoint/2015/main" val="1"/>
                </p:ext>
              </p:extLst>
            </p:nvPr>
          </p:nvSpPr>
          <p:spPr bwMode="auto">
            <a:xfrm>
              <a:off x="5196840" y="498348"/>
              <a:ext cx="5861304" cy="5861304"/>
            </a:xfrm>
            <a:prstGeom prst="ellipse">
              <a:avLst/>
            </a:prstGeom>
            <a:solidFill>
              <a:schemeClr val="accent1">
                <a:alpha val="55000"/>
              </a:schemeClr>
            </a:solidFill>
            <a:ln>
              <a:noFill/>
            </a:ln>
          </p:spPr>
        </p:sp>
        <p:sp>
          <p:nvSpPr>
            <p:cNvPr id="11" name="Oval 5">
              <a:extLst>
                <a:ext uri="{FF2B5EF4-FFF2-40B4-BE49-F238E27FC236}">
                  <a16:creationId xmlns:a16="http://schemas.microsoft.com/office/drawing/2014/main" id="{C8B8394C-136F-4E05-A002-D93A5E79CD50}"/>
                </a:ext>
              </a:extLst>
            </p:cNvPr>
            <p:cNvSpPr>
              <a:spLocks noChangeArrowheads="1"/>
            </p:cNvSpPr>
            <p:nvPr>
              <p:extLst>
                <p:ext uri="{386F3935-93C4-4BCD-93E2-E3B085C9AB24}">
                  <p16:designElem xmlns:p16="http://schemas.microsoft.com/office/powerpoint/2015/main" val="1"/>
                </p:ext>
              </p:extLst>
            </p:nvPr>
          </p:nvSpPr>
          <p:spPr bwMode="auto">
            <a:xfrm>
              <a:off x="3165348" y="498348"/>
              <a:ext cx="5861304" cy="5861304"/>
            </a:xfrm>
            <a:prstGeom prst="ellipse">
              <a:avLst/>
            </a:prstGeom>
            <a:solidFill>
              <a:schemeClr val="accent1">
                <a:alpha val="70000"/>
              </a:schemeClr>
            </a:solidFill>
            <a:ln>
              <a:noFill/>
            </a:ln>
          </p:spPr>
        </p:sp>
      </p:grpSp>
      <p:sp>
        <p:nvSpPr>
          <p:cNvPr id="13" name="Rectangle 12" descr="design element" title="ribbon">
            <a:extLst>
              <a:ext uri="{FF2B5EF4-FFF2-40B4-BE49-F238E27FC236}">
                <a16:creationId xmlns:a16="http://schemas.microsoft.com/office/drawing/2014/main" id="{053FB2EE-284F-4C87-AB3D-BBF87A9FAB9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514600"/>
            <a:ext cx="1219200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524000" y="2776538"/>
            <a:ext cx="9144000" cy="1381188"/>
          </a:xfrm>
        </p:spPr>
        <p:txBody>
          <a:bodyPr vert="horz" lIns="91440" tIns="45720" rIns="91440" bIns="45720" rtlCol="0" anchor="ctr">
            <a:normAutofit/>
          </a:bodyPr>
          <a:lstStyle/>
          <a:p>
            <a:pPr algn="ctr"/>
            <a:r>
              <a:rPr lang="en-US" sz="4000" b="1" dirty="0">
                <a:solidFill>
                  <a:schemeClr val="bg2"/>
                </a:solidFill>
              </a:rPr>
              <a:t>UN ACTIVITIES</a:t>
            </a:r>
            <a:endParaRPr lang="en-US" sz="4000" b="1" kern="1200" dirty="0">
              <a:solidFill>
                <a:schemeClr val="bg2"/>
              </a:solidFill>
              <a:latin typeface="+mj-lt"/>
              <a:ea typeface="+mj-ea"/>
              <a:cs typeface="+mj-cs"/>
            </a:endParaRPr>
          </a:p>
        </p:txBody>
      </p:sp>
    </p:spTree>
    <p:extLst>
      <p:ext uri="{BB962C8B-B14F-4D97-AF65-F5344CB8AC3E}">
        <p14:creationId xmlns:p14="http://schemas.microsoft.com/office/powerpoint/2010/main" val="936693324"/>
      </p:ext>
    </p:extLst>
  </p:cSld>
  <p:clrMapOvr>
    <a:overrideClrMapping bg1="dk1" tx1="lt1" bg2="dk2" tx2="lt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phic 6" title="Design icon: group of people">
            <a:extLst>
              <a:ext uri="{FF2B5EF4-FFF2-40B4-BE49-F238E27FC236}">
                <a16:creationId xmlns:a16="http://schemas.microsoft.com/office/drawing/2014/main" id="{B6022176-0F9D-40D4-925E-BDE6A9C8F2E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574801" y="2519363"/>
            <a:ext cx="914400" cy="914400"/>
          </a:xfrm>
          <a:prstGeom prst="rect">
            <a:avLst/>
          </a:prstGeom>
        </p:spPr>
      </p:pic>
      <p:sp>
        <p:nvSpPr>
          <p:cNvPr id="2" name="Title 1"/>
          <p:cNvSpPr>
            <a:spLocks noGrp="1"/>
          </p:cNvSpPr>
          <p:nvPr>
            <p:ph type="title"/>
          </p:nvPr>
        </p:nvSpPr>
        <p:spPr>
          <a:xfrm>
            <a:off x="433495" y="3433763"/>
            <a:ext cx="3197013" cy="2743200"/>
          </a:xfrm>
        </p:spPr>
        <p:txBody>
          <a:bodyPr anchor="t">
            <a:normAutofit/>
          </a:bodyPr>
          <a:lstStyle/>
          <a:p>
            <a:pPr algn="ctr"/>
            <a:r>
              <a:rPr lang="en-US" b="1" dirty="0"/>
              <a:t>UN Activities</a:t>
            </a:r>
          </a:p>
        </p:txBody>
      </p:sp>
      <p:sp>
        <p:nvSpPr>
          <p:cNvPr id="3" name="Content Placeholder 2"/>
          <p:cNvSpPr>
            <a:spLocks noGrp="1"/>
          </p:cNvSpPr>
          <p:nvPr>
            <p:ph idx="1"/>
          </p:nvPr>
        </p:nvSpPr>
        <p:spPr>
          <a:xfrm>
            <a:off x="4064000" y="643467"/>
            <a:ext cx="7289799" cy="5533496"/>
          </a:xfrm>
        </p:spPr>
        <p:txBody>
          <a:bodyPr anchor="ctr">
            <a:normAutofit/>
          </a:bodyPr>
          <a:lstStyle/>
          <a:p>
            <a:r>
              <a:rPr lang="en-US" sz="4000" dirty="0"/>
              <a:t>WHO</a:t>
            </a:r>
          </a:p>
          <a:p>
            <a:r>
              <a:rPr lang="en-US" sz="4000" dirty="0"/>
              <a:t>UNESCO</a:t>
            </a:r>
          </a:p>
          <a:p>
            <a:r>
              <a:rPr lang="en-US" sz="4000" dirty="0"/>
              <a:t>UNICEF</a:t>
            </a:r>
          </a:p>
          <a:p>
            <a:r>
              <a:rPr lang="en-US" sz="4000" dirty="0"/>
              <a:t>ITU</a:t>
            </a:r>
          </a:p>
          <a:p>
            <a:r>
              <a:rPr lang="en-US" sz="4000" dirty="0"/>
              <a:t>ILO</a:t>
            </a:r>
          </a:p>
          <a:p>
            <a:r>
              <a:rPr lang="en-US" sz="4000" dirty="0"/>
              <a:t>World Bank</a:t>
            </a:r>
          </a:p>
          <a:p>
            <a:endParaRPr lang="en-US" sz="2400" dirty="0"/>
          </a:p>
        </p:txBody>
      </p:sp>
    </p:spTree>
    <p:extLst>
      <p:ext uri="{BB962C8B-B14F-4D97-AF65-F5344CB8AC3E}">
        <p14:creationId xmlns:p14="http://schemas.microsoft.com/office/powerpoint/2010/main" val="39880422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grpSp>
        <p:nvGrpSpPr>
          <p:cNvPr id="8" name="Group 7" descr="design element" title="intersecting circles">
            <a:extLst>
              <a:ext uri="{FF2B5EF4-FFF2-40B4-BE49-F238E27FC236}">
                <a16:creationId xmlns:a16="http://schemas.microsoft.com/office/drawing/2014/main" id="{D2C4BFA1-2075-4901-9E24-E41D1FDD51FD}"/>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55481" y="498348"/>
            <a:ext cx="9902663" cy="5861304"/>
            <a:chOff x="1155481" y="498348"/>
            <a:chExt cx="9902663" cy="5861304"/>
          </a:xfrm>
        </p:grpSpPr>
        <p:sp>
          <p:nvSpPr>
            <p:cNvPr id="9" name="Oval 5">
              <a:extLst>
                <a:ext uri="{FF2B5EF4-FFF2-40B4-BE49-F238E27FC236}">
                  <a16:creationId xmlns:a16="http://schemas.microsoft.com/office/drawing/2014/main" id="{985A7375-E3AF-4F5C-85AE-17E8832952CA}"/>
                </a:ext>
              </a:extLst>
            </p:cNvPr>
            <p:cNvSpPr>
              <a:spLocks noChangeArrowheads="1"/>
            </p:cNvSpPr>
            <p:nvPr>
              <p:extLst>
                <p:ext uri="{386F3935-93C4-4BCD-93E2-E3B085C9AB24}">
                  <p16:designElem xmlns:p16="http://schemas.microsoft.com/office/powerpoint/2015/main" val="1"/>
                </p:ext>
              </p:extLst>
            </p:nvPr>
          </p:nvSpPr>
          <p:spPr bwMode="auto">
            <a:xfrm>
              <a:off x="1155481" y="498348"/>
              <a:ext cx="5861304" cy="5861304"/>
            </a:xfrm>
            <a:prstGeom prst="ellipse">
              <a:avLst/>
            </a:prstGeom>
            <a:solidFill>
              <a:schemeClr val="accent1">
                <a:alpha val="55000"/>
              </a:schemeClr>
            </a:solidFill>
            <a:ln>
              <a:noFill/>
            </a:ln>
          </p:spPr>
        </p:sp>
        <p:sp>
          <p:nvSpPr>
            <p:cNvPr id="10" name="Oval 9">
              <a:extLst>
                <a:ext uri="{FF2B5EF4-FFF2-40B4-BE49-F238E27FC236}">
                  <a16:creationId xmlns:a16="http://schemas.microsoft.com/office/drawing/2014/main" id="{F0307F65-8304-4FA8-A841-D4D7625411BE}"/>
                </a:ext>
              </a:extLst>
            </p:cNvPr>
            <p:cNvSpPr>
              <a:spLocks noChangeArrowheads="1"/>
            </p:cNvSpPr>
            <p:nvPr>
              <p:extLst>
                <p:ext uri="{386F3935-93C4-4BCD-93E2-E3B085C9AB24}">
                  <p16:designElem xmlns:p16="http://schemas.microsoft.com/office/powerpoint/2015/main" val="1"/>
                </p:ext>
              </p:extLst>
            </p:nvPr>
          </p:nvSpPr>
          <p:spPr bwMode="auto">
            <a:xfrm>
              <a:off x="5196840" y="498348"/>
              <a:ext cx="5861304" cy="5861304"/>
            </a:xfrm>
            <a:prstGeom prst="ellipse">
              <a:avLst/>
            </a:prstGeom>
            <a:solidFill>
              <a:schemeClr val="accent1">
                <a:alpha val="55000"/>
              </a:schemeClr>
            </a:solidFill>
            <a:ln>
              <a:noFill/>
            </a:ln>
          </p:spPr>
        </p:sp>
        <p:sp>
          <p:nvSpPr>
            <p:cNvPr id="11" name="Oval 5">
              <a:extLst>
                <a:ext uri="{FF2B5EF4-FFF2-40B4-BE49-F238E27FC236}">
                  <a16:creationId xmlns:a16="http://schemas.microsoft.com/office/drawing/2014/main" id="{C8B8394C-136F-4E05-A002-D93A5E79CD50}"/>
                </a:ext>
              </a:extLst>
            </p:cNvPr>
            <p:cNvSpPr>
              <a:spLocks noChangeArrowheads="1"/>
            </p:cNvSpPr>
            <p:nvPr>
              <p:extLst>
                <p:ext uri="{386F3935-93C4-4BCD-93E2-E3B085C9AB24}">
                  <p16:designElem xmlns:p16="http://schemas.microsoft.com/office/powerpoint/2015/main" val="1"/>
                </p:ext>
              </p:extLst>
            </p:nvPr>
          </p:nvSpPr>
          <p:spPr bwMode="auto">
            <a:xfrm>
              <a:off x="3165348" y="498348"/>
              <a:ext cx="5861304" cy="5861304"/>
            </a:xfrm>
            <a:prstGeom prst="ellipse">
              <a:avLst/>
            </a:prstGeom>
            <a:solidFill>
              <a:schemeClr val="accent1">
                <a:alpha val="70000"/>
              </a:schemeClr>
            </a:solidFill>
            <a:ln>
              <a:noFill/>
            </a:ln>
          </p:spPr>
        </p:sp>
      </p:grpSp>
      <p:sp>
        <p:nvSpPr>
          <p:cNvPr id="13" name="Rectangle 12" descr="design element" title="ribbon">
            <a:extLst>
              <a:ext uri="{FF2B5EF4-FFF2-40B4-BE49-F238E27FC236}">
                <a16:creationId xmlns:a16="http://schemas.microsoft.com/office/drawing/2014/main" id="{053FB2EE-284F-4C87-AB3D-BBF87A9FAB9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514600"/>
            <a:ext cx="1219200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524000" y="2776538"/>
            <a:ext cx="9144000" cy="1381188"/>
          </a:xfrm>
        </p:spPr>
        <p:txBody>
          <a:bodyPr vert="horz" lIns="91440" tIns="45720" rIns="91440" bIns="45720" rtlCol="0" anchor="ctr">
            <a:normAutofit/>
          </a:bodyPr>
          <a:lstStyle/>
          <a:p>
            <a:pPr algn="ctr"/>
            <a:r>
              <a:rPr lang="en-US" sz="4000" b="1" dirty="0">
                <a:solidFill>
                  <a:schemeClr val="bg2"/>
                </a:solidFill>
              </a:rPr>
              <a:t>RECOMMENDATIONS AND CONCLUSION</a:t>
            </a:r>
            <a:endParaRPr lang="en-US" sz="4000" b="1" kern="1200" dirty="0">
              <a:solidFill>
                <a:schemeClr val="bg2"/>
              </a:solidFill>
              <a:latin typeface="+mj-lt"/>
              <a:ea typeface="+mj-ea"/>
              <a:cs typeface="+mj-cs"/>
            </a:endParaRPr>
          </a:p>
        </p:txBody>
      </p:sp>
    </p:spTree>
    <p:extLst>
      <p:ext uri="{BB962C8B-B14F-4D97-AF65-F5344CB8AC3E}">
        <p14:creationId xmlns:p14="http://schemas.microsoft.com/office/powerpoint/2010/main" val="3862253280"/>
      </p:ext>
    </p:extLst>
  </p:cSld>
  <p:clrMapOvr>
    <a:overrideClrMapping bg1="dk1" tx1="lt1" bg2="dk2" tx2="lt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Recommendations</a:t>
            </a:r>
          </a:p>
        </p:txBody>
      </p:sp>
      <p:sp>
        <p:nvSpPr>
          <p:cNvPr id="3" name="Content Placeholder 2"/>
          <p:cNvSpPr>
            <a:spLocks noGrp="1"/>
          </p:cNvSpPr>
          <p:nvPr>
            <p:ph idx="1"/>
          </p:nvPr>
        </p:nvSpPr>
        <p:spPr>
          <a:xfrm>
            <a:off x="838200" y="1535502"/>
            <a:ext cx="10515600" cy="4641461"/>
          </a:xfrm>
        </p:spPr>
        <p:txBody>
          <a:bodyPr>
            <a:normAutofit/>
          </a:bodyPr>
          <a:lstStyle/>
          <a:p>
            <a:r>
              <a:rPr lang="en-US" dirty="0"/>
              <a:t>Take an ecosystem approach to promoting accessible and inclusive ICTs</a:t>
            </a:r>
          </a:p>
          <a:p>
            <a:r>
              <a:rPr lang="en-US" dirty="0"/>
              <a:t>Promote the visibility and understanding of disability</a:t>
            </a:r>
          </a:p>
          <a:p>
            <a:r>
              <a:rPr lang="en-US" dirty="0"/>
              <a:t>Raise awareness and knowledge of ICT accessibility</a:t>
            </a:r>
          </a:p>
          <a:p>
            <a:r>
              <a:rPr lang="en-US" dirty="0"/>
              <a:t>Build capacity of governments, practitioners, technology developers, designers, educators, librarians, others</a:t>
            </a:r>
          </a:p>
          <a:p>
            <a:r>
              <a:rPr lang="en-US" dirty="0"/>
              <a:t>Involve persons with disabilities directly</a:t>
            </a:r>
          </a:p>
          <a:p>
            <a:r>
              <a:rPr lang="en-US" dirty="0"/>
              <a:t>Collect/publish comparable data at the national level</a:t>
            </a:r>
          </a:p>
          <a:p>
            <a:r>
              <a:rPr lang="en-US" dirty="0"/>
              <a:t>Improve the legislative and regulatory framework</a:t>
            </a:r>
          </a:p>
          <a:p>
            <a:endParaRPr lang="en-US" dirty="0"/>
          </a:p>
        </p:txBody>
      </p:sp>
    </p:spTree>
    <p:extLst>
      <p:ext uri="{BB962C8B-B14F-4D97-AF65-F5344CB8AC3E}">
        <p14:creationId xmlns:p14="http://schemas.microsoft.com/office/powerpoint/2010/main" val="2151066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descr="Design icon" title="&quot;&quot;">
            <a:extLst/>
          </p:cNvPr>
          <p:cNvSpPr/>
          <p:nvPr/>
        </p:nvSpPr>
        <p:spPr>
          <a:xfrm>
            <a:off x="1640564" y="2428240"/>
            <a:ext cx="846816" cy="846816"/>
          </a:xfrm>
          <a:prstGeom prst="ellipse">
            <a:avLst/>
          </a:prstGeom>
          <a:no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Graphic 5" descr="Head with Gears" title="&quot;&quo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72295" y="2589665"/>
            <a:ext cx="650947" cy="650947"/>
          </a:xfrm>
          <a:prstGeom prst="rect">
            <a:avLst/>
          </a:prstGeom>
        </p:spPr>
      </p:pic>
      <p:sp>
        <p:nvSpPr>
          <p:cNvPr id="2" name="Title 1"/>
          <p:cNvSpPr>
            <a:spLocks noGrp="1"/>
          </p:cNvSpPr>
          <p:nvPr>
            <p:ph type="title"/>
          </p:nvPr>
        </p:nvSpPr>
        <p:spPr>
          <a:xfrm>
            <a:off x="433495" y="3433763"/>
            <a:ext cx="3197013" cy="2743200"/>
          </a:xfrm>
        </p:spPr>
        <p:txBody>
          <a:bodyPr anchor="t">
            <a:normAutofit/>
          </a:bodyPr>
          <a:lstStyle/>
          <a:p>
            <a:pPr algn="ctr"/>
            <a:r>
              <a:rPr lang="en-US" b="1" dirty="0"/>
              <a:t>What did we do?</a:t>
            </a:r>
          </a:p>
        </p:txBody>
      </p:sp>
      <p:sp>
        <p:nvSpPr>
          <p:cNvPr id="3" name="Content Placeholder 2"/>
          <p:cNvSpPr>
            <a:spLocks noGrp="1"/>
          </p:cNvSpPr>
          <p:nvPr>
            <p:ph idx="1"/>
          </p:nvPr>
        </p:nvSpPr>
        <p:spPr>
          <a:xfrm>
            <a:off x="4064000" y="643467"/>
            <a:ext cx="7289799" cy="5533496"/>
          </a:xfrm>
        </p:spPr>
        <p:txBody>
          <a:bodyPr anchor="ctr">
            <a:normAutofit lnSpcReduction="10000"/>
          </a:bodyPr>
          <a:lstStyle/>
          <a:p>
            <a:r>
              <a:rPr lang="en-US" sz="3200" dirty="0"/>
              <a:t>Collating research reports and publications authored or recommended by task team members</a:t>
            </a:r>
          </a:p>
          <a:p>
            <a:endParaRPr lang="en-US" sz="3200" dirty="0"/>
          </a:p>
          <a:p>
            <a:r>
              <a:rPr lang="en-US" sz="3200" dirty="0"/>
              <a:t>Original research conducted by some members such as UN ECLAC, IFLA</a:t>
            </a:r>
          </a:p>
          <a:p>
            <a:endParaRPr lang="en-US" sz="3200" dirty="0"/>
          </a:p>
          <a:p>
            <a:r>
              <a:rPr lang="en-US" sz="3200" dirty="0"/>
              <a:t>UNESCO commissioned a detailed desk review</a:t>
            </a:r>
          </a:p>
          <a:p>
            <a:pPr marL="0" indent="0">
              <a:buNone/>
            </a:pPr>
            <a:endParaRPr lang="en-US" sz="3200" dirty="0"/>
          </a:p>
          <a:p>
            <a:r>
              <a:rPr lang="en-US" sz="3200" dirty="0"/>
              <a:t>Over 50 references</a:t>
            </a:r>
          </a:p>
          <a:p>
            <a:endParaRPr lang="en-US" sz="2400" dirty="0"/>
          </a:p>
        </p:txBody>
      </p:sp>
    </p:spTree>
    <p:extLst>
      <p:ext uri="{BB962C8B-B14F-4D97-AF65-F5344CB8AC3E}">
        <p14:creationId xmlns:p14="http://schemas.microsoft.com/office/powerpoint/2010/main" val="23907891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Recommendations</a:t>
            </a:r>
          </a:p>
        </p:txBody>
      </p:sp>
      <p:sp>
        <p:nvSpPr>
          <p:cNvPr id="3" name="Content Placeholder 2"/>
          <p:cNvSpPr>
            <a:spLocks noGrp="1"/>
          </p:cNvSpPr>
          <p:nvPr>
            <p:ph idx="1"/>
          </p:nvPr>
        </p:nvSpPr>
        <p:spPr>
          <a:xfrm>
            <a:off x="838200" y="1431985"/>
            <a:ext cx="10515600" cy="4951561"/>
          </a:xfrm>
        </p:spPr>
        <p:txBody>
          <a:bodyPr>
            <a:normAutofit fontScale="92500" lnSpcReduction="10000"/>
          </a:bodyPr>
          <a:lstStyle/>
          <a:p>
            <a:r>
              <a:rPr lang="en-US" dirty="0"/>
              <a:t>Provide affordable Internet access for persons with disabilities</a:t>
            </a:r>
          </a:p>
          <a:p>
            <a:r>
              <a:rPr lang="en-US" dirty="0"/>
              <a:t>Reduce cost and access barriers for mobile and assistive technologies</a:t>
            </a:r>
          </a:p>
          <a:p>
            <a:r>
              <a:rPr lang="en-US" dirty="0"/>
              <a:t>Promote indigenous, local language ICT solutions</a:t>
            </a:r>
          </a:p>
          <a:p>
            <a:r>
              <a:rPr lang="en-US" dirty="0"/>
              <a:t>Promote the principles of Universal Design in the mainstream ICT industry and the public sector</a:t>
            </a:r>
          </a:p>
          <a:p>
            <a:r>
              <a:rPr lang="en-US" dirty="0"/>
              <a:t>Provide funding mechanisms to support the development of open-source software</a:t>
            </a:r>
          </a:p>
          <a:p>
            <a:r>
              <a:rPr lang="en-GB" dirty="0"/>
              <a:t>Promote ICT-based vocational training and higher education of persons with disabilities</a:t>
            </a:r>
          </a:p>
          <a:p>
            <a:r>
              <a:rPr lang="en-GB" dirty="0"/>
              <a:t>Create dedicated national government departments/focal points for ICT Accessibility</a:t>
            </a:r>
          </a:p>
          <a:p>
            <a:r>
              <a:rPr lang="en-US" dirty="0"/>
              <a:t>Create an international pool of experts in the field of ICT accessibility</a:t>
            </a:r>
          </a:p>
        </p:txBody>
      </p:sp>
    </p:spTree>
    <p:extLst>
      <p:ext uri="{BB962C8B-B14F-4D97-AF65-F5344CB8AC3E}">
        <p14:creationId xmlns:p14="http://schemas.microsoft.com/office/powerpoint/2010/main" val="18055507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Conclusion</a:t>
            </a:r>
            <a:endParaRPr lang="en-US" dirty="0"/>
          </a:p>
        </p:txBody>
      </p:sp>
      <p:sp>
        <p:nvSpPr>
          <p:cNvPr id="3" name="Content Placeholder 2"/>
          <p:cNvSpPr>
            <a:spLocks noGrp="1"/>
          </p:cNvSpPr>
          <p:nvPr>
            <p:ph idx="1"/>
          </p:nvPr>
        </p:nvSpPr>
        <p:spPr>
          <a:xfrm>
            <a:off x="838200" y="1825625"/>
            <a:ext cx="10515600" cy="4885726"/>
          </a:xfrm>
        </p:spPr>
        <p:txBody>
          <a:bodyPr>
            <a:normAutofit fontScale="92500" lnSpcReduction="10000"/>
          </a:bodyPr>
          <a:lstStyle/>
          <a:p>
            <a:r>
              <a:rPr lang="en-US" dirty="0"/>
              <a:t>To maximize the social and economic dividends of digital technologies we have to pay attention to the “analog complements” such as policy and regulations, skills and capacity, and institutional accountability (The World Bank, 2016)</a:t>
            </a:r>
          </a:p>
          <a:p>
            <a:r>
              <a:rPr lang="en-US" dirty="0"/>
              <a:t>Digital technologies present an unprecedented opportunity for inclusion; but also a risk of further exclusion and disenfranchisement</a:t>
            </a:r>
          </a:p>
          <a:p>
            <a:r>
              <a:rPr lang="en-US" dirty="0"/>
              <a:t>Implementation of recommendations needs the involvement of multiple stakeholders</a:t>
            </a:r>
          </a:p>
          <a:p>
            <a:r>
              <a:rPr lang="en-US" dirty="0"/>
              <a:t>Availability, affordability, and access to inclusive ICTs is key</a:t>
            </a:r>
          </a:p>
          <a:p>
            <a:r>
              <a:rPr lang="en-US" dirty="0"/>
              <a:t>There is a need for increased funding and investment</a:t>
            </a:r>
          </a:p>
          <a:p>
            <a:r>
              <a:rPr lang="en-US" dirty="0"/>
              <a:t>Mainstream accessibility and inclusion in general ICT for development projects</a:t>
            </a:r>
          </a:p>
        </p:txBody>
      </p:sp>
    </p:spTree>
    <p:extLst>
      <p:ext uri="{BB962C8B-B14F-4D97-AF65-F5344CB8AC3E}">
        <p14:creationId xmlns:p14="http://schemas.microsoft.com/office/powerpoint/2010/main" val="4467811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Discussion Questions</a:t>
            </a:r>
          </a:p>
        </p:txBody>
      </p:sp>
      <p:sp>
        <p:nvSpPr>
          <p:cNvPr id="3" name="Content Placeholder 2"/>
          <p:cNvSpPr>
            <a:spLocks noGrp="1"/>
          </p:cNvSpPr>
          <p:nvPr>
            <p:ph idx="1"/>
          </p:nvPr>
        </p:nvSpPr>
        <p:spPr/>
        <p:txBody>
          <a:bodyPr/>
          <a:lstStyle/>
          <a:p>
            <a:r>
              <a:rPr lang="en-US" dirty="0"/>
              <a:t>Cross-linkages across chapters – this chapter stays focused on 9c with some but not extensive references to how ICT plays a role in education, employment, independent living etc.</a:t>
            </a:r>
          </a:p>
          <a:p>
            <a:pPr marL="0" indent="0">
              <a:buNone/>
            </a:pPr>
            <a:endParaRPr lang="en-US" dirty="0"/>
          </a:p>
          <a:p>
            <a:r>
              <a:rPr lang="en-US" dirty="0"/>
              <a:t>Level of detail, data and coverage of issues</a:t>
            </a:r>
          </a:p>
          <a:p>
            <a:pPr marL="0" indent="0">
              <a:buNone/>
            </a:pPr>
            <a:endParaRPr lang="en-US" dirty="0"/>
          </a:p>
          <a:p>
            <a:r>
              <a:rPr lang="en-US" dirty="0"/>
              <a:t>General v. specific recommendations</a:t>
            </a:r>
          </a:p>
          <a:p>
            <a:pPr marL="0" indent="0">
              <a:buNone/>
            </a:pPr>
            <a:endParaRPr lang="en-US" dirty="0"/>
          </a:p>
          <a:p>
            <a:r>
              <a:rPr lang="en-US" dirty="0"/>
              <a:t>Other comments and observations</a:t>
            </a:r>
          </a:p>
          <a:p>
            <a:endParaRPr lang="en-US" dirty="0"/>
          </a:p>
          <a:p>
            <a:endParaRPr lang="en-US" dirty="0"/>
          </a:p>
          <a:p>
            <a:endParaRPr lang="en-US" dirty="0"/>
          </a:p>
        </p:txBody>
      </p:sp>
    </p:spTree>
    <p:extLst>
      <p:ext uri="{BB962C8B-B14F-4D97-AF65-F5344CB8AC3E}">
        <p14:creationId xmlns:p14="http://schemas.microsoft.com/office/powerpoint/2010/main" val="21695390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Reach out to us</a:t>
            </a:r>
            <a:endParaRPr lang="en-US" dirty="0"/>
          </a:p>
        </p:txBody>
      </p:sp>
      <p:sp>
        <p:nvSpPr>
          <p:cNvPr id="3" name="Content Placeholder 2"/>
          <p:cNvSpPr>
            <a:spLocks noGrp="1"/>
          </p:cNvSpPr>
          <p:nvPr>
            <p:ph idx="1"/>
          </p:nvPr>
        </p:nvSpPr>
        <p:spPr/>
        <p:txBody>
          <a:bodyPr/>
          <a:lstStyle/>
          <a:p>
            <a:pPr marL="0" indent="0">
              <a:buNone/>
            </a:pPr>
            <a:r>
              <a:rPr lang="en-US" dirty="0"/>
              <a:t>Deepti Raja</a:t>
            </a:r>
          </a:p>
          <a:p>
            <a:pPr marL="0" indent="0">
              <a:buNone/>
            </a:pPr>
            <a:r>
              <a:rPr lang="en-US" dirty="0">
                <a:hlinkClick r:id="rId2"/>
              </a:rPr>
              <a:t>draja@worldbank.org</a:t>
            </a:r>
            <a:endParaRPr lang="en-US" dirty="0"/>
          </a:p>
          <a:p>
            <a:pPr marL="0" indent="0">
              <a:buNone/>
            </a:pPr>
            <a:endParaRPr lang="en-US" dirty="0"/>
          </a:p>
          <a:p>
            <a:pPr marL="0" indent="0">
              <a:buNone/>
            </a:pPr>
            <a:r>
              <a:rPr lang="en-US" dirty="0"/>
              <a:t>Derrick Cogburn</a:t>
            </a:r>
          </a:p>
          <a:p>
            <a:pPr marL="0" indent="0">
              <a:buNone/>
            </a:pPr>
            <a:r>
              <a:rPr lang="en-US" dirty="0">
                <a:hlinkClick r:id="rId3"/>
              </a:rPr>
              <a:t>dcogburn@idppglobal.org</a:t>
            </a:r>
            <a:r>
              <a:rPr lang="en-US" dirty="0"/>
              <a:t> </a:t>
            </a:r>
          </a:p>
        </p:txBody>
      </p:sp>
    </p:spTree>
    <p:extLst>
      <p:ext uri="{BB962C8B-B14F-4D97-AF65-F5344CB8AC3E}">
        <p14:creationId xmlns:p14="http://schemas.microsoft.com/office/powerpoint/2010/main" val="3676274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The mandate</a:t>
            </a:r>
          </a:p>
        </p:txBody>
      </p:sp>
      <p:pic>
        <p:nvPicPr>
          <p:cNvPr id="4" name="Picture 3" descr="SDG 9 Icon" title="9: Industry, Innovation and Infrastructur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1690688"/>
            <a:ext cx="1160417" cy="1160417"/>
          </a:xfrm>
          <a:prstGeom prst="rect">
            <a:avLst/>
          </a:prstGeom>
        </p:spPr>
      </p:pic>
      <p:sp>
        <p:nvSpPr>
          <p:cNvPr id="5" name="TextBox 4"/>
          <p:cNvSpPr txBox="1"/>
          <p:nvPr/>
        </p:nvSpPr>
        <p:spPr>
          <a:xfrm>
            <a:off x="2175400" y="1599318"/>
            <a:ext cx="8660675" cy="2308324"/>
          </a:xfrm>
          <a:prstGeom prst="rect">
            <a:avLst/>
          </a:prstGeom>
          <a:noFill/>
        </p:spPr>
        <p:txBody>
          <a:bodyPr wrap="square" rtlCol="0">
            <a:spAutoFit/>
          </a:bodyPr>
          <a:lstStyle/>
          <a:p>
            <a:r>
              <a:rPr lang="en-US" sz="2400" b="1" dirty="0">
                <a:solidFill>
                  <a:schemeClr val="accent2">
                    <a:lumMod val="75000"/>
                  </a:schemeClr>
                </a:solidFill>
              </a:rPr>
              <a:t>SDG 9: Industry, Innovation and Infrastructure</a:t>
            </a:r>
          </a:p>
          <a:p>
            <a:r>
              <a:rPr lang="en-US" sz="2000" dirty="0"/>
              <a:t>Reference to Internet access represents a crucial factor in the development of digital inclusion</a:t>
            </a:r>
          </a:p>
          <a:p>
            <a:endParaRPr lang="en-US" sz="2000" b="1" dirty="0">
              <a:solidFill>
                <a:schemeClr val="accent2">
                  <a:lumMod val="75000"/>
                </a:schemeClr>
              </a:solidFill>
            </a:endParaRPr>
          </a:p>
          <a:p>
            <a:r>
              <a:rPr lang="en-US" sz="2000" b="1" dirty="0">
                <a:solidFill>
                  <a:schemeClr val="accent2">
                    <a:lumMod val="75000"/>
                  </a:schemeClr>
                </a:solidFill>
              </a:rPr>
              <a:t>Target 9.C: </a:t>
            </a:r>
            <a:r>
              <a:rPr lang="en-GB" sz="2000" dirty="0"/>
              <a:t>Significantly increase access to information and communications technology and strive to provide universal and affordable access to the Internet in least developed countries by 2020</a:t>
            </a:r>
            <a:endParaRPr lang="en-US" sz="2000" b="1" dirty="0">
              <a:solidFill>
                <a:schemeClr val="accent2">
                  <a:lumMod val="75000"/>
                </a:schemeClr>
              </a:solidFill>
            </a:endParaRPr>
          </a:p>
        </p:txBody>
      </p:sp>
      <p:sp>
        <p:nvSpPr>
          <p:cNvPr id="3" name="Content Placeholder 2"/>
          <p:cNvSpPr>
            <a:spLocks noGrp="1"/>
          </p:cNvSpPr>
          <p:nvPr>
            <p:ph idx="1"/>
          </p:nvPr>
        </p:nvSpPr>
        <p:spPr>
          <a:xfrm>
            <a:off x="833062" y="4169856"/>
            <a:ext cx="10520738" cy="2536274"/>
          </a:xfrm>
        </p:spPr>
        <p:txBody>
          <a:bodyPr>
            <a:normAutofit/>
          </a:bodyPr>
          <a:lstStyle/>
          <a:p>
            <a:pPr marL="0" indent="0">
              <a:buNone/>
            </a:pPr>
            <a:r>
              <a:rPr lang="en-US" sz="2200" dirty="0">
                <a:solidFill>
                  <a:srgbClr val="0070C0"/>
                </a:solidFill>
              </a:rPr>
              <a:t>Main issues:</a:t>
            </a:r>
          </a:p>
          <a:p>
            <a:pPr lvl="0"/>
            <a:r>
              <a:rPr lang="en-US" sz="2200" dirty="0"/>
              <a:t>Broadband to get to the Internet/web</a:t>
            </a:r>
          </a:p>
          <a:p>
            <a:pPr lvl="0"/>
            <a:r>
              <a:rPr lang="en-US" sz="2200" dirty="0"/>
              <a:t>Access to technology</a:t>
            </a:r>
          </a:p>
          <a:p>
            <a:pPr lvl="0"/>
            <a:r>
              <a:rPr lang="en-US" sz="2200" dirty="0"/>
              <a:t>Adaptations to the technology depending on the specific disability and needs</a:t>
            </a:r>
          </a:p>
          <a:p>
            <a:pPr lvl="0"/>
            <a:r>
              <a:rPr lang="en-US" sz="2200" dirty="0"/>
              <a:t>Training in use and application where needed</a:t>
            </a:r>
          </a:p>
          <a:p>
            <a:pPr marL="0" indent="0">
              <a:buNone/>
            </a:pPr>
            <a:endParaRPr lang="en-US" dirty="0"/>
          </a:p>
        </p:txBody>
      </p:sp>
    </p:spTree>
    <p:extLst>
      <p:ext uri="{BB962C8B-B14F-4D97-AF65-F5344CB8AC3E}">
        <p14:creationId xmlns:p14="http://schemas.microsoft.com/office/powerpoint/2010/main" val="3731493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Discussion Questions</a:t>
            </a:r>
          </a:p>
        </p:txBody>
      </p:sp>
      <p:sp>
        <p:nvSpPr>
          <p:cNvPr id="3" name="Content Placeholder 2"/>
          <p:cNvSpPr>
            <a:spLocks noGrp="1"/>
          </p:cNvSpPr>
          <p:nvPr>
            <p:ph idx="1"/>
          </p:nvPr>
        </p:nvSpPr>
        <p:spPr/>
        <p:txBody>
          <a:bodyPr/>
          <a:lstStyle/>
          <a:p>
            <a:r>
              <a:rPr lang="en-US" dirty="0"/>
              <a:t>Cross-linkages across chapters – this chapter stays focused on 9c with some but not extensive references to how ICT plays a role in education, employment, independent living etc.</a:t>
            </a:r>
          </a:p>
          <a:p>
            <a:pPr marL="0" indent="0">
              <a:buNone/>
            </a:pPr>
            <a:endParaRPr lang="en-US" dirty="0"/>
          </a:p>
          <a:p>
            <a:r>
              <a:rPr lang="en-US" dirty="0"/>
              <a:t>Level of detail, data and coverage of issues</a:t>
            </a:r>
          </a:p>
          <a:p>
            <a:pPr marL="0" indent="0">
              <a:buNone/>
            </a:pPr>
            <a:endParaRPr lang="en-US" dirty="0"/>
          </a:p>
          <a:p>
            <a:r>
              <a:rPr lang="en-US" dirty="0"/>
              <a:t>General v. specific recommendations</a:t>
            </a:r>
          </a:p>
          <a:p>
            <a:pPr marL="0" indent="0">
              <a:buNone/>
            </a:pPr>
            <a:endParaRPr lang="en-US" dirty="0"/>
          </a:p>
          <a:p>
            <a:r>
              <a:rPr lang="en-US" dirty="0"/>
              <a:t>Other comments and observations</a:t>
            </a:r>
          </a:p>
          <a:p>
            <a:endParaRPr lang="en-US" dirty="0"/>
          </a:p>
          <a:p>
            <a:endParaRPr lang="en-US" dirty="0"/>
          </a:p>
          <a:p>
            <a:endParaRPr lang="en-US" dirty="0"/>
          </a:p>
        </p:txBody>
      </p:sp>
    </p:spTree>
    <p:extLst>
      <p:ext uri="{BB962C8B-B14F-4D97-AF65-F5344CB8AC3E}">
        <p14:creationId xmlns:p14="http://schemas.microsoft.com/office/powerpoint/2010/main" val="2870951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grpSp>
        <p:nvGrpSpPr>
          <p:cNvPr id="8" name="Group 7" descr="design element" title="intersecting circles">
            <a:extLst>
              <a:ext uri="{FF2B5EF4-FFF2-40B4-BE49-F238E27FC236}">
                <a16:creationId xmlns:a16="http://schemas.microsoft.com/office/drawing/2014/main" id="{D2C4BFA1-2075-4901-9E24-E41D1FDD51FD}"/>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55481" y="498348"/>
            <a:ext cx="9902663" cy="5861304"/>
            <a:chOff x="1155481" y="498348"/>
            <a:chExt cx="9902663" cy="5861304"/>
          </a:xfrm>
        </p:grpSpPr>
        <p:sp>
          <p:nvSpPr>
            <p:cNvPr id="9" name="Oval 5">
              <a:extLst>
                <a:ext uri="{FF2B5EF4-FFF2-40B4-BE49-F238E27FC236}">
                  <a16:creationId xmlns:a16="http://schemas.microsoft.com/office/drawing/2014/main" id="{985A7375-E3AF-4F5C-85AE-17E8832952CA}"/>
                </a:ext>
              </a:extLst>
            </p:cNvPr>
            <p:cNvSpPr>
              <a:spLocks noChangeArrowheads="1"/>
            </p:cNvSpPr>
            <p:nvPr>
              <p:extLst>
                <p:ext uri="{386F3935-93C4-4BCD-93E2-E3B085C9AB24}">
                  <p16:designElem xmlns:p16="http://schemas.microsoft.com/office/powerpoint/2015/main" val="1"/>
                </p:ext>
              </p:extLst>
            </p:nvPr>
          </p:nvSpPr>
          <p:spPr bwMode="auto">
            <a:xfrm>
              <a:off x="1155481" y="498348"/>
              <a:ext cx="5861304" cy="5861304"/>
            </a:xfrm>
            <a:prstGeom prst="ellipse">
              <a:avLst/>
            </a:prstGeom>
            <a:solidFill>
              <a:schemeClr val="accent1">
                <a:alpha val="55000"/>
              </a:schemeClr>
            </a:solidFill>
            <a:ln>
              <a:noFill/>
            </a:ln>
          </p:spPr>
        </p:sp>
        <p:sp>
          <p:nvSpPr>
            <p:cNvPr id="10" name="Oval 9">
              <a:extLst>
                <a:ext uri="{FF2B5EF4-FFF2-40B4-BE49-F238E27FC236}">
                  <a16:creationId xmlns:a16="http://schemas.microsoft.com/office/drawing/2014/main" id="{F0307F65-8304-4FA8-A841-D4D7625411BE}"/>
                </a:ext>
              </a:extLst>
            </p:cNvPr>
            <p:cNvSpPr>
              <a:spLocks noChangeArrowheads="1"/>
            </p:cNvSpPr>
            <p:nvPr>
              <p:extLst>
                <p:ext uri="{386F3935-93C4-4BCD-93E2-E3B085C9AB24}">
                  <p16:designElem xmlns:p16="http://schemas.microsoft.com/office/powerpoint/2015/main" val="1"/>
                </p:ext>
              </p:extLst>
            </p:nvPr>
          </p:nvSpPr>
          <p:spPr bwMode="auto">
            <a:xfrm>
              <a:off x="5196840" y="498348"/>
              <a:ext cx="5861304" cy="5861304"/>
            </a:xfrm>
            <a:prstGeom prst="ellipse">
              <a:avLst/>
            </a:prstGeom>
            <a:solidFill>
              <a:schemeClr val="accent1">
                <a:alpha val="55000"/>
              </a:schemeClr>
            </a:solidFill>
            <a:ln>
              <a:noFill/>
            </a:ln>
          </p:spPr>
        </p:sp>
        <p:sp>
          <p:nvSpPr>
            <p:cNvPr id="11" name="Oval 5">
              <a:extLst>
                <a:ext uri="{FF2B5EF4-FFF2-40B4-BE49-F238E27FC236}">
                  <a16:creationId xmlns:a16="http://schemas.microsoft.com/office/drawing/2014/main" id="{C8B8394C-136F-4E05-A002-D93A5E79CD50}"/>
                </a:ext>
              </a:extLst>
            </p:cNvPr>
            <p:cNvSpPr>
              <a:spLocks noChangeArrowheads="1"/>
            </p:cNvSpPr>
            <p:nvPr>
              <p:extLst>
                <p:ext uri="{386F3935-93C4-4BCD-93E2-E3B085C9AB24}">
                  <p16:designElem xmlns:p16="http://schemas.microsoft.com/office/powerpoint/2015/main" val="1"/>
                </p:ext>
              </p:extLst>
            </p:nvPr>
          </p:nvSpPr>
          <p:spPr bwMode="auto">
            <a:xfrm>
              <a:off x="3165348" y="498348"/>
              <a:ext cx="5861304" cy="5861304"/>
            </a:xfrm>
            <a:prstGeom prst="ellipse">
              <a:avLst/>
            </a:prstGeom>
            <a:solidFill>
              <a:schemeClr val="accent1">
                <a:alpha val="70000"/>
              </a:schemeClr>
            </a:solidFill>
            <a:ln>
              <a:noFill/>
            </a:ln>
          </p:spPr>
        </p:sp>
      </p:grpSp>
      <p:sp>
        <p:nvSpPr>
          <p:cNvPr id="13" name="Rectangle 12" descr="design element" title="ribbon">
            <a:extLst>
              <a:ext uri="{FF2B5EF4-FFF2-40B4-BE49-F238E27FC236}">
                <a16:creationId xmlns:a16="http://schemas.microsoft.com/office/drawing/2014/main" id="{053FB2EE-284F-4C87-AB3D-BBF87A9FAB9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514600"/>
            <a:ext cx="1219200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524000" y="2776538"/>
            <a:ext cx="9144000" cy="1381188"/>
          </a:xfrm>
        </p:spPr>
        <p:txBody>
          <a:bodyPr vert="horz" lIns="91440" tIns="45720" rIns="91440" bIns="45720" rtlCol="0" anchor="ctr">
            <a:normAutofit/>
          </a:bodyPr>
          <a:lstStyle/>
          <a:p>
            <a:pPr algn="ctr"/>
            <a:r>
              <a:rPr lang="en-US" sz="4000" b="1" kern="1200" dirty="0">
                <a:solidFill>
                  <a:schemeClr val="bg2"/>
                </a:solidFill>
                <a:latin typeface="+mj-lt"/>
                <a:ea typeface="+mj-ea"/>
                <a:cs typeface="+mj-cs"/>
              </a:rPr>
              <a:t>INTRODUCTION</a:t>
            </a:r>
          </a:p>
        </p:txBody>
      </p:sp>
    </p:spTree>
    <p:extLst>
      <p:ext uri="{BB962C8B-B14F-4D97-AF65-F5344CB8AC3E}">
        <p14:creationId xmlns:p14="http://schemas.microsoft.com/office/powerpoint/2010/main" val="1316528022"/>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7560" y="60015"/>
            <a:ext cx="10515600" cy="1325563"/>
          </a:xfrm>
        </p:spPr>
        <p:txBody>
          <a:bodyPr/>
          <a:lstStyle/>
          <a:p>
            <a:r>
              <a:rPr lang="en-US" dirty="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rPr>
              <a:t>Framing the topic of digital inclusion</a:t>
            </a:r>
          </a:p>
        </p:txBody>
      </p:sp>
      <p:sp>
        <p:nvSpPr>
          <p:cNvPr id="4" name="Speech Bubble: Rectangle with Corners Rounded 3" descr="Quote by Mary Pat Radabaugh, former Director of the IBM National Support Centre for Persons with Disabilities&#10;" title="Speech bubble showing: “For most people, technology makes things easier. For persons with disabilities, technology makes things possible.” "/>
          <p:cNvSpPr/>
          <p:nvPr/>
        </p:nvSpPr>
        <p:spPr>
          <a:xfrm>
            <a:off x="294640" y="1249680"/>
            <a:ext cx="3024393" cy="4510730"/>
          </a:xfrm>
          <a:prstGeom prst="wedgeRoundRectCallout">
            <a:avLst/>
          </a:prstGeom>
          <a:ln w="57150"/>
        </p:spPr>
        <p:style>
          <a:lnRef idx="2">
            <a:schemeClr val="accent2"/>
          </a:lnRef>
          <a:fillRef idx="1">
            <a:schemeClr val="lt1"/>
          </a:fillRef>
          <a:effectRef idx="0">
            <a:schemeClr val="accent2"/>
          </a:effectRef>
          <a:fontRef idx="minor">
            <a:schemeClr val="dk1"/>
          </a:fontRef>
        </p:style>
        <p:txBody>
          <a:bodyPr rtlCol="0" anchor="ctr"/>
          <a:lstStyle/>
          <a:p>
            <a:pPr algn="ctr"/>
            <a:r>
              <a:rPr lang="en-US" sz="2400" b="1" dirty="0"/>
              <a:t>“For most people, technology makes things easier. For persons with disabilities, technology makes things possible.” </a:t>
            </a:r>
          </a:p>
          <a:p>
            <a:pPr algn="ctr"/>
            <a:r>
              <a:rPr lang="en-US" sz="2000" dirty="0"/>
              <a:t>Mary Pat </a:t>
            </a:r>
            <a:r>
              <a:rPr lang="en-US" sz="2000" dirty="0" err="1"/>
              <a:t>Radabaugh</a:t>
            </a:r>
            <a:r>
              <a:rPr lang="en-US" sz="2000" dirty="0"/>
              <a:t>, former Director of the IBM National Support Centre for Persons with Disabilities</a:t>
            </a:r>
          </a:p>
          <a:p>
            <a:pPr algn="ctr"/>
            <a:endParaRPr lang="en-US" dirty="0"/>
          </a:p>
        </p:txBody>
      </p:sp>
      <p:cxnSp>
        <p:nvCxnSpPr>
          <p:cNvPr id="7" name="Straight Connector 6" title="Design item: Straight line used as slide divider"/>
          <p:cNvCxnSpPr/>
          <p:nvPr/>
        </p:nvCxnSpPr>
        <p:spPr>
          <a:xfrm>
            <a:off x="3789680" y="1249680"/>
            <a:ext cx="0" cy="5262880"/>
          </a:xfrm>
          <a:prstGeom prst="line">
            <a:avLst/>
          </a:prstGeom>
        </p:spPr>
        <p:style>
          <a:lnRef idx="1">
            <a:schemeClr val="accent3"/>
          </a:lnRef>
          <a:fillRef idx="0">
            <a:schemeClr val="accent3"/>
          </a:fillRef>
          <a:effectRef idx="0">
            <a:schemeClr val="accent3"/>
          </a:effectRef>
          <a:fontRef idx="minor">
            <a:schemeClr val="tx1"/>
          </a:fontRef>
        </p:style>
      </p:cxnSp>
      <p:graphicFrame>
        <p:nvGraphicFramePr>
          <p:cNvPr id="5" name="Content Placeholder 3" descr="A converging radial is used to depict the following:&#10;Increasing potential for ICT to be an equalizer is influenced by:&#10;(i) ICT increasingly used for governance, service delivery, access to information&#10;(ii) Mainstream ICTs are increasingly accessible with a range of assistive features&#10;" title="Chart showing convergence of factors for increasing ICT potential"/>
          <p:cNvGraphicFramePr>
            <a:graphicFrameLocks noGrp="1"/>
          </p:cNvGraphicFramePr>
          <p:nvPr>
            <p:ph idx="1"/>
            <p:extLst>
              <p:ext uri="{D42A27DB-BD31-4B8C-83A1-F6EECF244321}">
                <p14:modId xmlns:p14="http://schemas.microsoft.com/office/powerpoint/2010/main" val="638653813"/>
              </p:ext>
            </p:extLst>
          </p:nvPr>
        </p:nvGraphicFramePr>
        <p:xfrm>
          <a:off x="3131127" y="1506606"/>
          <a:ext cx="9619387" cy="47490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17284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4426"/>
            <a:ext cx="10515600" cy="1325563"/>
          </a:xfrm>
        </p:spPr>
        <p:txBody>
          <a:bodyPr/>
          <a:lstStyle/>
          <a:p>
            <a:r>
              <a:rPr lang="en-US" b="1" dirty="0">
                <a:solidFill>
                  <a:schemeClr val="accent5">
                    <a:lumMod val="75000"/>
                  </a:schemeClr>
                </a:solidFill>
              </a:rPr>
              <a:t>Value of inclusive ICTs for participation</a:t>
            </a:r>
          </a:p>
        </p:txBody>
      </p:sp>
      <p:sp>
        <p:nvSpPr>
          <p:cNvPr id="3" name="Content Placeholder 2"/>
          <p:cNvSpPr>
            <a:spLocks noGrp="1"/>
          </p:cNvSpPr>
          <p:nvPr>
            <p:ph idx="1"/>
          </p:nvPr>
        </p:nvSpPr>
        <p:spPr>
          <a:xfrm>
            <a:off x="838200" y="1278094"/>
            <a:ext cx="10515600" cy="4351338"/>
          </a:xfrm>
        </p:spPr>
        <p:txBody>
          <a:bodyPr/>
          <a:lstStyle/>
          <a:p>
            <a:pPr marL="0" indent="0">
              <a:buNone/>
            </a:pPr>
            <a:r>
              <a:rPr lang="en-US" sz="2000" dirty="0"/>
              <a:t>Rankings by 150 experts from 55 countries for the importance of different ICTs for inclusion (UNESCO et al., 2013). Scale: 5 = Most important,1 = Least important. </a:t>
            </a:r>
          </a:p>
          <a:p>
            <a:pPr marL="0" indent="0">
              <a:buNone/>
            </a:pPr>
            <a:endParaRPr lang="en-US" dirty="0"/>
          </a:p>
          <a:p>
            <a:pPr marL="0" indent="0">
              <a:buNone/>
            </a:pPr>
            <a:endParaRPr lang="en-US" dirty="0"/>
          </a:p>
        </p:txBody>
      </p:sp>
      <p:graphicFrame>
        <p:nvGraphicFramePr>
          <p:cNvPr id="8" name="Table 7" descr="The table shows the mean scores from a scale of Scale: 5 = Most important to 1 = Least important. The cell with the highest rating in each row is marked with an asterisk next to the number.&#10;&#10;The column heading are website, mobiles, TV sets, radio, and other. &#10;The rows are healthcare; primary education; secondary education; tertiary, prof., lifelong eduction; employment; independent living; govenrment services; and participation: political/public life." title="Ranking of various ICTs for persons with disabilities. (Source: UNESCO et al., 2013.)"/>
          <p:cNvGraphicFramePr>
            <a:graphicFrameLocks noGrp="1"/>
          </p:cNvGraphicFramePr>
          <p:nvPr>
            <p:extLst>
              <p:ext uri="{D42A27DB-BD31-4B8C-83A1-F6EECF244321}">
                <p14:modId xmlns:p14="http://schemas.microsoft.com/office/powerpoint/2010/main" val="2007122155"/>
              </p:ext>
            </p:extLst>
          </p:nvPr>
        </p:nvGraphicFramePr>
        <p:xfrm>
          <a:off x="651163" y="2069529"/>
          <a:ext cx="10882746" cy="3386998"/>
        </p:xfrm>
        <a:graphic>
          <a:graphicData uri="http://schemas.openxmlformats.org/drawingml/2006/table">
            <a:tbl>
              <a:tblPr firstRow="1" firstCol="1" bandRow="1">
                <a:tableStyleId>{5C22544A-7EE6-4342-B048-85BDC9FD1C3A}</a:tableStyleId>
              </a:tblPr>
              <a:tblGrid>
                <a:gridCol w="4072095">
                  <a:extLst>
                    <a:ext uri="{9D8B030D-6E8A-4147-A177-3AD203B41FA5}">
                      <a16:colId xmlns:a16="http://schemas.microsoft.com/office/drawing/2014/main" val="936686045"/>
                    </a:ext>
                  </a:extLst>
                </a:gridCol>
                <a:gridCol w="1526889">
                  <a:extLst>
                    <a:ext uri="{9D8B030D-6E8A-4147-A177-3AD203B41FA5}">
                      <a16:colId xmlns:a16="http://schemas.microsoft.com/office/drawing/2014/main" val="1715072947"/>
                    </a:ext>
                  </a:extLst>
                </a:gridCol>
                <a:gridCol w="1462438">
                  <a:extLst>
                    <a:ext uri="{9D8B030D-6E8A-4147-A177-3AD203B41FA5}">
                      <a16:colId xmlns:a16="http://schemas.microsoft.com/office/drawing/2014/main" val="34601088"/>
                    </a:ext>
                  </a:extLst>
                </a:gridCol>
                <a:gridCol w="1262057">
                  <a:extLst>
                    <a:ext uri="{9D8B030D-6E8A-4147-A177-3AD203B41FA5}">
                      <a16:colId xmlns:a16="http://schemas.microsoft.com/office/drawing/2014/main" val="1632046343"/>
                    </a:ext>
                  </a:extLst>
                </a:gridCol>
                <a:gridCol w="1230416">
                  <a:extLst>
                    <a:ext uri="{9D8B030D-6E8A-4147-A177-3AD203B41FA5}">
                      <a16:colId xmlns:a16="http://schemas.microsoft.com/office/drawing/2014/main" val="3611974774"/>
                    </a:ext>
                  </a:extLst>
                </a:gridCol>
                <a:gridCol w="1328851">
                  <a:extLst>
                    <a:ext uri="{9D8B030D-6E8A-4147-A177-3AD203B41FA5}">
                      <a16:colId xmlns:a16="http://schemas.microsoft.com/office/drawing/2014/main" val="467566285"/>
                    </a:ext>
                  </a:extLst>
                </a:gridCol>
              </a:tblGrid>
              <a:tr h="336964">
                <a:tc>
                  <a:txBody>
                    <a:bodyPr/>
                    <a:lstStyle/>
                    <a:p>
                      <a:pPr marL="0" marR="0" algn="just">
                        <a:lnSpc>
                          <a:spcPct val="107000"/>
                        </a:lnSpc>
                        <a:spcBef>
                          <a:spcPts val="0"/>
                        </a:spcBef>
                        <a:spcAft>
                          <a:spcPts val="0"/>
                        </a:spcAft>
                      </a:pPr>
                      <a:r>
                        <a:rPr lang="en-GB" sz="1800" dirty="0">
                          <a:effectLst/>
                        </a:rPr>
                        <a:t>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156845" marR="0" indent="-156845" algn="ctr">
                        <a:lnSpc>
                          <a:spcPct val="107000"/>
                        </a:lnSpc>
                        <a:spcBef>
                          <a:spcPts val="0"/>
                        </a:spcBef>
                        <a:spcAft>
                          <a:spcPts val="0"/>
                        </a:spcAft>
                      </a:pPr>
                      <a:r>
                        <a:rPr lang="en-GB" sz="1800">
                          <a:effectLst/>
                        </a:rPr>
                        <a:t>Websites</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156845" marR="0" indent="-156845" algn="ctr">
                        <a:lnSpc>
                          <a:spcPct val="107000"/>
                        </a:lnSpc>
                        <a:spcBef>
                          <a:spcPts val="0"/>
                        </a:spcBef>
                        <a:spcAft>
                          <a:spcPts val="0"/>
                        </a:spcAft>
                      </a:pPr>
                      <a:r>
                        <a:rPr lang="en-GB" sz="1800">
                          <a:effectLst/>
                        </a:rPr>
                        <a:t>Mobiles</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156845" marR="0" indent="-156845" algn="ctr">
                        <a:lnSpc>
                          <a:spcPct val="107000"/>
                        </a:lnSpc>
                        <a:spcBef>
                          <a:spcPts val="0"/>
                        </a:spcBef>
                        <a:spcAft>
                          <a:spcPts val="0"/>
                        </a:spcAft>
                      </a:pPr>
                      <a:r>
                        <a:rPr lang="en-GB" sz="1800">
                          <a:effectLst/>
                        </a:rPr>
                        <a:t>TV sets</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156845" marR="0" indent="-156845" algn="ctr">
                        <a:lnSpc>
                          <a:spcPct val="107000"/>
                        </a:lnSpc>
                        <a:spcBef>
                          <a:spcPts val="0"/>
                        </a:spcBef>
                        <a:spcAft>
                          <a:spcPts val="0"/>
                        </a:spcAft>
                      </a:pPr>
                      <a:r>
                        <a:rPr lang="en-GB" sz="1800">
                          <a:effectLst/>
                        </a:rPr>
                        <a:t>Radio</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156845" marR="0" indent="-156845" algn="ctr">
                        <a:lnSpc>
                          <a:spcPct val="107000"/>
                        </a:lnSpc>
                        <a:spcBef>
                          <a:spcPts val="0"/>
                        </a:spcBef>
                        <a:spcAft>
                          <a:spcPts val="0"/>
                        </a:spcAft>
                      </a:pPr>
                      <a:r>
                        <a:rPr lang="en-GB" sz="1800" dirty="0">
                          <a:effectLst/>
                        </a:rPr>
                        <a:t>Other</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87728322"/>
                  </a:ext>
                </a:extLst>
              </a:tr>
              <a:tr h="336964">
                <a:tc>
                  <a:txBody>
                    <a:bodyPr/>
                    <a:lstStyle/>
                    <a:p>
                      <a:pPr marL="0" marR="0">
                        <a:lnSpc>
                          <a:spcPct val="107000"/>
                        </a:lnSpc>
                        <a:spcBef>
                          <a:spcPts val="0"/>
                        </a:spcBef>
                        <a:spcAft>
                          <a:spcPts val="0"/>
                        </a:spcAft>
                      </a:pPr>
                      <a:r>
                        <a:rPr lang="en-GB" sz="1800">
                          <a:effectLst/>
                        </a:rPr>
                        <a:t>Healthcare</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156845" marR="0" indent="-156845" algn="ctr">
                        <a:lnSpc>
                          <a:spcPct val="107000"/>
                        </a:lnSpc>
                        <a:spcBef>
                          <a:spcPts val="0"/>
                        </a:spcBef>
                        <a:spcAft>
                          <a:spcPts val="0"/>
                        </a:spcAft>
                      </a:pPr>
                      <a:r>
                        <a:rPr lang="en-GB" sz="1800" dirty="0">
                          <a:effectLst/>
                        </a:rPr>
                        <a:t>3.3*</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156845" marR="0" indent="-156845" algn="ctr">
                        <a:lnSpc>
                          <a:spcPct val="107000"/>
                        </a:lnSpc>
                        <a:spcBef>
                          <a:spcPts val="0"/>
                        </a:spcBef>
                        <a:spcAft>
                          <a:spcPts val="0"/>
                        </a:spcAft>
                      </a:pPr>
                      <a:r>
                        <a:rPr lang="en-GB" sz="1800">
                          <a:effectLst/>
                        </a:rPr>
                        <a:t>3.1</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156845" marR="0" indent="-156845" algn="ctr">
                        <a:lnSpc>
                          <a:spcPct val="107000"/>
                        </a:lnSpc>
                        <a:spcBef>
                          <a:spcPts val="0"/>
                        </a:spcBef>
                        <a:spcAft>
                          <a:spcPts val="0"/>
                        </a:spcAft>
                      </a:pPr>
                      <a:r>
                        <a:rPr lang="en-GB" sz="1800">
                          <a:effectLst/>
                        </a:rPr>
                        <a:t>2.9</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156845" marR="0" indent="-156845" algn="ctr">
                        <a:lnSpc>
                          <a:spcPct val="107000"/>
                        </a:lnSpc>
                        <a:spcBef>
                          <a:spcPts val="0"/>
                        </a:spcBef>
                        <a:spcAft>
                          <a:spcPts val="0"/>
                        </a:spcAft>
                      </a:pPr>
                      <a:r>
                        <a:rPr lang="en-GB" sz="1800">
                          <a:effectLst/>
                        </a:rPr>
                        <a:t>2.5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156845" marR="0" indent="-156845" algn="ctr">
                        <a:lnSpc>
                          <a:spcPct val="107000"/>
                        </a:lnSpc>
                        <a:spcBef>
                          <a:spcPts val="0"/>
                        </a:spcBef>
                        <a:spcAft>
                          <a:spcPts val="0"/>
                        </a:spcAft>
                      </a:pPr>
                      <a:r>
                        <a:rPr lang="en-GB" sz="1800">
                          <a:effectLst/>
                        </a:rPr>
                        <a:t>2.7</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01470590"/>
                  </a:ext>
                </a:extLst>
              </a:tr>
              <a:tr h="336964">
                <a:tc>
                  <a:txBody>
                    <a:bodyPr/>
                    <a:lstStyle/>
                    <a:p>
                      <a:pPr marL="0" marR="0">
                        <a:lnSpc>
                          <a:spcPct val="107000"/>
                        </a:lnSpc>
                        <a:spcBef>
                          <a:spcPts val="0"/>
                        </a:spcBef>
                        <a:spcAft>
                          <a:spcPts val="0"/>
                        </a:spcAft>
                      </a:pPr>
                      <a:r>
                        <a:rPr lang="en-GB" sz="1800">
                          <a:effectLst/>
                        </a:rPr>
                        <a:t>Primary education</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156845" marR="0" indent="-156845" algn="ctr">
                        <a:lnSpc>
                          <a:spcPct val="107000"/>
                        </a:lnSpc>
                        <a:spcBef>
                          <a:spcPts val="0"/>
                        </a:spcBef>
                        <a:spcAft>
                          <a:spcPts val="0"/>
                        </a:spcAft>
                      </a:pPr>
                      <a:r>
                        <a:rPr lang="en-GB" sz="1800" dirty="0">
                          <a:effectLst/>
                        </a:rPr>
                        <a:t>3.0*</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156845" marR="0" indent="-156845" algn="ctr">
                        <a:lnSpc>
                          <a:spcPct val="107000"/>
                        </a:lnSpc>
                        <a:spcBef>
                          <a:spcPts val="0"/>
                        </a:spcBef>
                        <a:spcAft>
                          <a:spcPts val="0"/>
                        </a:spcAft>
                      </a:pPr>
                      <a:r>
                        <a:rPr lang="en-GB" sz="1800" dirty="0">
                          <a:effectLst/>
                        </a:rPr>
                        <a:t>2.6</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156845" marR="0" indent="-156845" algn="ctr">
                        <a:lnSpc>
                          <a:spcPct val="107000"/>
                        </a:lnSpc>
                        <a:spcBef>
                          <a:spcPts val="0"/>
                        </a:spcBef>
                        <a:spcAft>
                          <a:spcPts val="0"/>
                        </a:spcAft>
                      </a:pPr>
                      <a:r>
                        <a:rPr lang="en-GB" sz="1800">
                          <a:effectLst/>
                        </a:rPr>
                        <a:t>2.8</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156845" marR="0" indent="-156845" algn="ctr">
                        <a:lnSpc>
                          <a:spcPct val="107000"/>
                        </a:lnSpc>
                        <a:spcBef>
                          <a:spcPts val="0"/>
                        </a:spcBef>
                        <a:spcAft>
                          <a:spcPts val="0"/>
                        </a:spcAft>
                      </a:pPr>
                      <a:r>
                        <a:rPr lang="en-GB" sz="1800">
                          <a:effectLst/>
                        </a:rPr>
                        <a:t>2.3</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156845" marR="0" indent="-156845" algn="ctr">
                        <a:lnSpc>
                          <a:spcPct val="107000"/>
                        </a:lnSpc>
                        <a:spcBef>
                          <a:spcPts val="0"/>
                        </a:spcBef>
                        <a:spcAft>
                          <a:spcPts val="0"/>
                        </a:spcAft>
                      </a:pPr>
                      <a:r>
                        <a:rPr lang="en-GB" sz="1800">
                          <a:effectLst/>
                        </a:rPr>
                        <a:t>2.9</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04619717"/>
                  </a:ext>
                </a:extLst>
              </a:tr>
              <a:tr h="336964">
                <a:tc>
                  <a:txBody>
                    <a:bodyPr/>
                    <a:lstStyle/>
                    <a:p>
                      <a:pPr marL="0" marR="0">
                        <a:lnSpc>
                          <a:spcPct val="107000"/>
                        </a:lnSpc>
                        <a:spcBef>
                          <a:spcPts val="0"/>
                        </a:spcBef>
                        <a:spcAft>
                          <a:spcPts val="0"/>
                        </a:spcAft>
                      </a:pPr>
                      <a:r>
                        <a:rPr lang="en-GB" sz="1800">
                          <a:effectLst/>
                        </a:rPr>
                        <a:t>Secondary education</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156845" marR="0" indent="-156845" algn="ctr">
                        <a:lnSpc>
                          <a:spcPct val="107000"/>
                        </a:lnSpc>
                        <a:spcBef>
                          <a:spcPts val="0"/>
                        </a:spcBef>
                        <a:spcAft>
                          <a:spcPts val="0"/>
                        </a:spcAft>
                      </a:pPr>
                      <a:r>
                        <a:rPr lang="en-GB" sz="1800" dirty="0">
                          <a:effectLst/>
                        </a:rPr>
                        <a:t>3.4*</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156845" marR="0" indent="-156845" algn="ctr">
                        <a:lnSpc>
                          <a:spcPct val="107000"/>
                        </a:lnSpc>
                        <a:spcBef>
                          <a:spcPts val="0"/>
                        </a:spcBef>
                        <a:spcAft>
                          <a:spcPts val="0"/>
                        </a:spcAft>
                      </a:pPr>
                      <a:r>
                        <a:rPr lang="en-GB" sz="1800">
                          <a:effectLst/>
                        </a:rPr>
                        <a:t>3.0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156845" marR="0" indent="-156845" algn="ctr">
                        <a:lnSpc>
                          <a:spcPct val="107000"/>
                        </a:lnSpc>
                        <a:spcBef>
                          <a:spcPts val="0"/>
                        </a:spcBef>
                        <a:spcAft>
                          <a:spcPts val="0"/>
                        </a:spcAft>
                      </a:pPr>
                      <a:r>
                        <a:rPr lang="en-GB" sz="1800">
                          <a:effectLst/>
                        </a:rPr>
                        <a:t>2.7</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156845" marR="0" indent="-156845" algn="ctr">
                        <a:lnSpc>
                          <a:spcPct val="107000"/>
                        </a:lnSpc>
                        <a:spcBef>
                          <a:spcPts val="0"/>
                        </a:spcBef>
                        <a:spcAft>
                          <a:spcPts val="0"/>
                        </a:spcAft>
                      </a:pPr>
                      <a:r>
                        <a:rPr lang="en-GB" sz="1800">
                          <a:effectLst/>
                        </a:rPr>
                        <a:t>2.3</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156845" marR="0" indent="-156845" algn="ctr">
                        <a:lnSpc>
                          <a:spcPct val="107000"/>
                        </a:lnSpc>
                        <a:spcBef>
                          <a:spcPts val="0"/>
                        </a:spcBef>
                        <a:spcAft>
                          <a:spcPts val="0"/>
                        </a:spcAft>
                      </a:pPr>
                      <a:r>
                        <a:rPr lang="en-GB" sz="1800">
                          <a:effectLst/>
                        </a:rPr>
                        <a:t>2.8</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79088158"/>
                  </a:ext>
                </a:extLst>
              </a:tr>
              <a:tr h="336964">
                <a:tc>
                  <a:txBody>
                    <a:bodyPr/>
                    <a:lstStyle/>
                    <a:p>
                      <a:pPr marL="0" marR="0">
                        <a:lnSpc>
                          <a:spcPct val="107000"/>
                        </a:lnSpc>
                        <a:spcBef>
                          <a:spcPts val="0"/>
                        </a:spcBef>
                        <a:spcAft>
                          <a:spcPts val="0"/>
                        </a:spcAft>
                      </a:pPr>
                      <a:r>
                        <a:rPr lang="en-GB" sz="1800">
                          <a:effectLst/>
                        </a:rPr>
                        <a:t>Tertiary, prof., lifelong education</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156845" marR="0" indent="-156845" algn="ctr">
                        <a:lnSpc>
                          <a:spcPct val="107000"/>
                        </a:lnSpc>
                        <a:spcBef>
                          <a:spcPts val="0"/>
                        </a:spcBef>
                        <a:spcAft>
                          <a:spcPts val="0"/>
                        </a:spcAft>
                      </a:pPr>
                      <a:r>
                        <a:rPr lang="en-GB" sz="1800" dirty="0">
                          <a:effectLst/>
                        </a:rPr>
                        <a:t>3.7*</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156845" marR="0" indent="-156845" algn="ctr">
                        <a:lnSpc>
                          <a:spcPct val="107000"/>
                        </a:lnSpc>
                        <a:spcBef>
                          <a:spcPts val="0"/>
                        </a:spcBef>
                        <a:spcAft>
                          <a:spcPts val="0"/>
                        </a:spcAft>
                      </a:pPr>
                      <a:r>
                        <a:rPr lang="en-GB" sz="1800">
                          <a:effectLst/>
                        </a:rPr>
                        <a:t>3.4</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156845" marR="0" indent="-156845" algn="ctr">
                        <a:lnSpc>
                          <a:spcPct val="107000"/>
                        </a:lnSpc>
                        <a:spcBef>
                          <a:spcPts val="0"/>
                        </a:spcBef>
                        <a:spcAft>
                          <a:spcPts val="0"/>
                        </a:spcAft>
                      </a:pPr>
                      <a:r>
                        <a:rPr lang="en-GB" sz="1800">
                          <a:effectLst/>
                        </a:rPr>
                        <a:t>2.9</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156845" marR="0" indent="-156845" algn="ctr">
                        <a:lnSpc>
                          <a:spcPct val="107000"/>
                        </a:lnSpc>
                        <a:spcBef>
                          <a:spcPts val="0"/>
                        </a:spcBef>
                        <a:spcAft>
                          <a:spcPts val="0"/>
                        </a:spcAft>
                      </a:pPr>
                      <a:r>
                        <a:rPr lang="en-GB" sz="1800">
                          <a:effectLst/>
                        </a:rPr>
                        <a:t>2.4</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156845" marR="0" indent="-156845" algn="ctr">
                        <a:lnSpc>
                          <a:spcPct val="107000"/>
                        </a:lnSpc>
                        <a:spcBef>
                          <a:spcPts val="0"/>
                        </a:spcBef>
                        <a:spcAft>
                          <a:spcPts val="0"/>
                        </a:spcAft>
                      </a:pPr>
                      <a:r>
                        <a:rPr lang="en-GB" sz="1800">
                          <a:effectLst/>
                        </a:rPr>
                        <a:t>2.8</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31939667"/>
                  </a:ext>
                </a:extLst>
              </a:tr>
              <a:tr h="336964">
                <a:tc>
                  <a:txBody>
                    <a:bodyPr/>
                    <a:lstStyle/>
                    <a:p>
                      <a:pPr marL="0" marR="0">
                        <a:lnSpc>
                          <a:spcPct val="107000"/>
                        </a:lnSpc>
                        <a:spcBef>
                          <a:spcPts val="0"/>
                        </a:spcBef>
                        <a:spcAft>
                          <a:spcPts val="0"/>
                        </a:spcAft>
                      </a:pPr>
                      <a:r>
                        <a:rPr lang="en-GB" sz="1800">
                          <a:effectLst/>
                        </a:rPr>
                        <a:t>Employment</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156845" marR="0" indent="-156845" algn="ctr">
                        <a:lnSpc>
                          <a:spcPct val="107000"/>
                        </a:lnSpc>
                        <a:spcBef>
                          <a:spcPts val="0"/>
                        </a:spcBef>
                        <a:spcAft>
                          <a:spcPts val="0"/>
                        </a:spcAft>
                      </a:pPr>
                      <a:r>
                        <a:rPr lang="en-GB" sz="1800" dirty="0">
                          <a:effectLst/>
                        </a:rPr>
                        <a:t>3.7*</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156845" marR="0" indent="-156845" algn="ctr">
                        <a:lnSpc>
                          <a:spcPct val="107000"/>
                        </a:lnSpc>
                        <a:spcBef>
                          <a:spcPts val="0"/>
                        </a:spcBef>
                        <a:spcAft>
                          <a:spcPts val="0"/>
                        </a:spcAft>
                      </a:pPr>
                      <a:r>
                        <a:rPr lang="en-GB" sz="1800">
                          <a:effectLst/>
                        </a:rPr>
                        <a:t>3.3</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156845" marR="0" indent="-156845" algn="ctr">
                        <a:lnSpc>
                          <a:spcPct val="107000"/>
                        </a:lnSpc>
                        <a:spcBef>
                          <a:spcPts val="0"/>
                        </a:spcBef>
                        <a:spcAft>
                          <a:spcPts val="0"/>
                        </a:spcAft>
                      </a:pPr>
                      <a:r>
                        <a:rPr lang="en-GB" sz="1800">
                          <a:effectLst/>
                        </a:rPr>
                        <a:t>2.5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156845" marR="0" indent="-156845" algn="ctr">
                        <a:lnSpc>
                          <a:spcPct val="107000"/>
                        </a:lnSpc>
                        <a:spcBef>
                          <a:spcPts val="0"/>
                        </a:spcBef>
                        <a:spcAft>
                          <a:spcPts val="0"/>
                        </a:spcAft>
                      </a:pPr>
                      <a:r>
                        <a:rPr lang="en-GB" sz="1800">
                          <a:effectLst/>
                        </a:rPr>
                        <a:t>2.2</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156845" marR="0" indent="-156845" algn="ctr">
                        <a:lnSpc>
                          <a:spcPct val="107000"/>
                        </a:lnSpc>
                        <a:spcBef>
                          <a:spcPts val="0"/>
                        </a:spcBef>
                        <a:spcAft>
                          <a:spcPts val="0"/>
                        </a:spcAft>
                      </a:pPr>
                      <a:r>
                        <a:rPr lang="en-GB" sz="1800">
                          <a:effectLst/>
                        </a:rPr>
                        <a:t>2.7</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92081545"/>
                  </a:ext>
                </a:extLst>
              </a:tr>
              <a:tr h="336964">
                <a:tc>
                  <a:txBody>
                    <a:bodyPr/>
                    <a:lstStyle/>
                    <a:p>
                      <a:pPr marL="0" marR="0">
                        <a:lnSpc>
                          <a:spcPct val="107000"/>
                        </a:lnSpc>
                        <a:spcBef>
                          <a:spcPts val="0"/>
                        </a:spcBef>
                        <a:spcAft>
                          <a:spcPts val="0"/>
                        </a:spcAft>
                      </a:pPr>
                      <a:r>
                        <a:rPr lang="en-GB" sz="1800">
                          <a:effectLst/>
                        </a:rPr>
                        <a:t>Independent living</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156845" marR="0" indent="-156845" algn="ctr">
                        <a:lnSpc>
                          <a:spcPct val="107000"/>
                        </a:lnSpc>
                        <a:spcBef>
                          <a:spcPts val="0"/>
                        </a:spcBef>
                        <a:spcAft>
                          <a:spcPts val="0"/>
                        </a:spcAft>
                      </a:pPr>
                      <a:r>
                        <a:rPr lang="en-GB" sz="1800" dirty="0">
                          <a:effectLst/>
                        </a:rPr>
                        <a:t>3.4</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156845" marR="0" indent="-156845" algn="ctr">
                        <a:lnSpc>
                          <a:spcPct val="107000"/>
                        </a:lnSpc>
                        <a:spcBef>
                          <a:spcPts val="0"/>
                        </a:spcBef>
                        <a:spcAft>
                          <a:spcPts val="0"/>
                        </a:spcAft>
                      </a:pPr>
                      <a:r>
                        <a:rPr lang="en-GB" sz="1800" dirty="0">
                          <a:effectLst/>
                        </a:rPr>
                        <a:t>4.6*</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156845" marR="0" indent="-156845" algn="ctr">
                        <a:lnSpc>
                          <a:spcPct val="107000"/>
                        </a:lnSpc>
                        <a:spcBef>
                          <a:spcPts val="0"/>
                        </a:spcBef>
                        <a:spcAft>
                          <a:spcPts val="0"/>
                        </a:spcAft>
                      </a:pPr>
                      <a:r>
                        <a:rPr lang="en-GB" sz="1800">
                          <a:effectLst/>
                        </a:rPr>
                        <a:t>2.8</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156845" marR="0" indent="-156845" algn="ctr">
                        <a:lnSpc>
                          <a:spcPct val="107000"/>
                        </a:lnSpc>
                        <a:spcBef>
                          <a:spcPts val="0"/>
                        </a:spcBef>
                        <a:spcAft>
                          <a:spcPts val="0"/>
                        </a:spcAft>
                      </a:pPr>
                      <a:r>
                        <a:rPr lang="en-GB" sz="1800">
                          <a:effectLst/>
                        </a:rPr>
                        <a:t>2.4</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156845" marR="0" indent="-156845" algn="ctr">
                        <a:lnSpc>
                          <a:spcPct val="107000"/>
                        </a:lnSpc>
                        <a:spcBef>
                          <a:spcPts val="0"/>
                        </a:spcBef>
                        <a:spcAft>
                          <a:spcPts val="0"/>
                        </a:spcAft>
                      </a:pPr>
                      <a:r>
                        <a:rPr lang="en-GB" sz="1800">
                          <a:effectLst/>
                        </a:rPr>
                        <a:t>2.8</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75428774"/>
                  </a:ext>
                </a:extLst>
              </a:tr>
              <a:tr h="336964">
                <a:tc>
                  <a:txBody>
                    <a:bodyPr/>
                    <a:lstStyle/>
                    <a:p>
                      <a:pPr marL="0" marR="0">
                        <a:lnSpc>
                          <a:spcPct val="107000"/>
                        </a:lnSpc>
                        <a:spcBef>
                          <a:spcPts val="0"/>
                        </a:spcBef>
                        <a:spcAft>
                          <a:spcPts val="0"/>
                        </a:spcAft>
                      </a:pPr>
                      <a:r>
                        <a:rPr lang="en-GB" sz="1800">
                          <a:effectLst/>
                        </a:rPr>
                        <a:t>Government services</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156845" marR="0" indent="-156845" algn="ctr">
                        <a:lnSpc>
                          <a:spcPct val="107000"/>
                        </a:lnSpc>
                        <a:spcBef>
                          <a:spcPts val="0"/>
                        </a:spcBef>
                        <a:spcAft>
                          <a:spcPts val="0"/>
                        </a:spcAft>
                      </a:pPr>
                      <a:r>
                        <a:rPr lang="en-GB" sz="1800" dirty="0">
                          <a:effectLst/>
                        </a:rPr>
                        <a:t>3.5*</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156845" marR="0" indent="-156845" algn="ctr">
                        <a:lnSpc>
                          <a:spcPct val="107000"/>
                        </a:lnSpc>
                        <a:spcBef>
                          <a:spcPts val="0"/>
                        </a:spcBef>
                        <a:spcAft>
                          <a:spcPts val="0"/>
                        </a:spcAft>
                      </a:pPr>
                      <a:r>
                        <a:rPr lang="en-GB" sz="1800" dirty="0">
                          <a:effectLst/>
                        </a:rPr>
                        <a:t>3.0</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156845" marR="0" indent="-156845" algn="ctr">
                        <a:lnSpc>
                          <a:spcPct val="107000"/>
                        </a:lnSpc>
                        <a:spcBef>
                          <a:spcPts val="0"/>
                        </a:spcBef>
                        <a:spcAft>
                          <a:spcPts val="0"/>
                        </a:spcAft>
                      </a:pPr>
                      <a:r>
                        <a:rPr lang="en-GB" sz="1800">
                          <a:effectLst/>
                        </a:rPr>
                        <a:t>3.0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156845" marR="0" indent="-156845" algn="ctr">
                        <a:lnSpc>
                          <a:spcPct val="107000"/>
                        </a:lnSpc>
                        <a:spcBef>
                          <a:spcPts val="0"/>
                        </a:spcBef>
                        <a:spcAft>
                          <a:spcPts val="0"/>
                        </a:spcAft>
                      </a:pPr>
                      <a:r>
                        <a:rPr lang="en-GB" sz="1800">
                          <a:effectLst/>
                        </a:rPr>
                        <a:t>2.3</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156845" marR="0" indent="-156845" algn="ctr">
                        <a:lnSpc>
                          <a:spcPct val="107000"/>
                        </a:lnSpc>
                        <a:spcBef>
                          <a:spcPts val="0"/>
                        </a:spcBef>
                        <a:spcAft>
                          <a:spcPts val="0"/>
                        </a:spcAft>
                      </a:pPr>
                      <a:r>
                        <a:rPr lang="en-GB" sz="1800">
                          <a:effectLst/>
                        </a:rPr>
                        <a:t>2.6</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64796039"/>
                  </a:ext>
                </a:extLst>
              </a:tr>
              <a:tr h="691286">
                <a:tc>
                  <a:txBody>
                    <a:bodyPr/>
                    <a:lstStyle/>
                    <a:p>
                      <a:pPr marL="0" marR="0">
                        <a:lnSpc>
                          <a:spcPct val="107000"/>
                        </a:lnSpc>
                        <a:spcBef>
                          <a:spcPts val="0"/>
                        </a:spcBef>
                        <a:spcAft>
                          <a:spcPts val="0"/>
                        </a:spcAft>
                      </a:pPr>
                      <a:r>
                        <a:rPr lang="en-GB" sz="1800" dirty="0">
                          <a:effectLst/>
                        </a:rPr>
                        <a:t>Participation: Political/public life</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156845" marR="0" indent="-156845" algn="ctr">
                        <a:lnSpc>
                          <a:spcPct val="107000"/>
                        </a:lnSpc>
                        <a:spcBef>
                          <a:spcPts val="0"/>
                        </a:spcBef>
                        <a:spcAft>
                          <a:spcPts val="0"/>
                        </a:spcAft>
                      </a:pPr>
                      <a:r>
                        <a:rPr lang="en-GB" sz="1800" dirty="0">
                          <a:effectLst/>
                        </a:rPr>
                        <a:t>3.3*</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156845" marR="0" indent="-156845" algn="ctr">
                        <a:lnSpc>
                          <a:spcPct val="107000"/>
                        </a:lnSpc>
                        <a:spcBef>
                          <a:spcPts val="0"/>
                        </a:spcBef>
                        <a:spcAft>
                          <a:spcPts val="0"/>
                        </a:spcAft>
                      </a:pPr>
                      <a:r>
                        <a:rPr lang="en-GB" sz="1800">
                          <a:effectLst/>
                        </a:rPr>
                        <a:t>3.1</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156845" marR="0" indent="-156845" algn="ctr">
                        <a:lnSpc>
                          <a:spcPct val="107000"/>
                        </a:lnSpc>
                        <a:spcBef>
                          <a:spcPts val="0"/>
                        </a:spcBef>
                        <a:spcAft>
                          <a:spcPts val="0"/>
                        </a:spcAft>
                      </a:pPr>
                      <a:r>
                        <a:rPr lang="en-GB" sz="1800">
                          <a:effectLst/>
                        </a:rPr>
                        <a:t>2.7</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156845" marR="0" indent="-156845" algn="ctr">
                        <a:lnSpc>
                          <a:spcPct val="107000"/>
                        </a:lnSpc>
                        <a:spcBef>
                          <a:spcPts val="0"/>
                        </a:spcBef>
                        <a:spcAft>
                          <a:spcPts val="0"/>
                        </a:spcAft>
                      </a:pPr>
                      <a:r>
                        <a:rPr lang="en-GB" sz="1800" dirty="0">
                          <a:effectLst/>
                        </a:rPr>
                        <a:t>2.5</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156845" marR="0" indent="-156845" algn="ctr">
                        <a:lnSpc>
                          <a:spcPct val="107000"/>
                        </a:lnSpc>
                        <a:spcBef>
                          <a:spcPts val="0"/>
                        </a:spcBef>
                        <a:spcAft>
                          <a:spcPts val="0"/>
                        </a:spcAft>
                      </a:pPr>
                      <a:r>
                        <a:rPr lang="en-GB" sz="1800" dirty="0">
                          <a:effectLst/>
                        </a:rPr>
                        <a:t>2.6</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81173318"/>
                  </a:ext>
                </a:extLst>
              </a:tr>
            </a:tbl>
          </a:graphicData>
        </a:graphic>
      </p:graphicFrame>
      <p:sp>
        <p:nvSpPr>
          <p:cNvPr id="9" name="Rectangle 8"/>
          <p:cNvSpPr/>
          <p:nvPr/>
        </p:nvSpPr>
        <p:spPr>
          <a:xfrm>
            <a:off x="651163" y="5629432"/>
            <a:ext cx="10882746" cy="707886"/>
          </a:xfrm>
          <a:prstGeom prst="rect">
            <a:avLst/>
          </a:prstGeom>
        </p:spPr>
        <p:txBody>
          <a:bodyPr wrap="square">
            <a:spAutoFit/>
          </a:bodyPr>
          <a:lstStyle/>
          <a:p>
            <a:pPr marL="342900" indent="-342900">
              <a:buFont typeface="Arial" panose="020B0604020202020204" pitchFamily="34" charset="0"/>
              <a:buChar char="•"/>
            </a:pPr>
            <a:r>
              <a:rPr lang="en-US" sz="2000" dirty="0"/>
              <a:t>Websites and mobile devices and services can contribute most to inclusion</a:t>
            </a:r>
          </a:p>
          <a:p>
            <a:pPr marL="342900" indent="-342900">
              <a:buFont typeface="Arial" panose="020B0604020202020204" pitchFamily="34" charset="0"/>
              <a:buChar char="•"/>
            </a:pPr>
            <a:r>
              <a:rPr lang="en-US" sz="2000" dirty="0">
                <a:ea typeface="Times New Roman" panose="02020603050405020304" pitchFamily="18" charset="0"/>
              </a:rPr>
              <a:t>Highest impact on independent living, employment, education, and access to government services</a:t>
            </a:r>
            <a:endParaRPr lang="en-US" sz="2000" dirty="0"/>
          </a:p>
        </p:txBody>
      </p:sp>
    </p:spTree>
    <p:extLst>
      <p:ext uri="{BB962C8B-B14F-4D97-AF65-F5344CB8AC3E}">
        <p14:creationId xmlns:p14="http://schemas.microsoft.com/office/powerpoint/2010/main" val="1909094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grpSp>
        <p:nvGrpSpPr>
          <p:cNvPr id="8" name="Group 7" descr="design element" title="intersecting circles">
            <a:extLst>
              <a:ext uri="{FF2B5EF4-FFF2-40B4-BE49-F238E27FC236}">
                <a16:creationId xmlns:a16="http://schemas.microsoft.com/office/drawing/2014/main" id="{D2C4BFA1-2075-4901-9E24-E41D1FDD51FD}"/>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55481" y="498348"/>
            <a:ext cx="9902663" cy="5861304"/>
            <a:chOff x="1155481" y="498348"/>
            <a:chExt cx="9902663" cy="5861304"/>
          </a:xfrm>
        </p:grpSpPr>
        <p:sp>
          <p:nvSpPr>
            <p:cNvPr id="9" name="Oval 5">
              <a:extLst>
                <a:ext uri="{FF2B5EF4-FFF2-40B4-BE49-F238E27FC236}">
                  <a16:creationId xmlns:a16="http://schemas.microsoft.com/office/drawing/2014/main" id="{985A7375-E3AF-4F5C-85AE-17E8832952CA}"/>
                </a:ext>
              </a:extLst>
            </p:cNvPr>
            <p:cNvSpPr>
              <a:spLocks noChangeArrowheads="1"/>
            </p:cNvSpPr>
            <p:nvPr>
              <p:extLst>
                <p:ext uri="{386F3935-93C4-4BCD-93E2-E3B085C9AB24}">
                  <p16:designElem xmlns:p16="http://schemas.microsoft.com/office/powerpoint/2015/main" val="1"/>
                </p:ext>
              </p:extLst>
            </p:nvPr>
          </p:nvSpPr>
          <p:spPr bwMode="auto">
            <a:xfrm>
              <a:off x="1155481" y="498348"/>
              <a:ext cx="5861304" cy="5861304"/>
            </a:xfrm>
            <a:prstGeom prst="ellipse">
              <a:avLst/>
            </a:prstGeom>
            <a:solidFill>
              <a:schemeClr val="accent1">
                <a:alpha val="55000"/>
              </a:schemeClr>
            </a:solidFill>
            <a:ln>
              <a:noFill/>
            </a:ln>
          </p:spPr>
        </p:sp>
        <p:sp>
          <p:nvSpPr>
            <p:cNvPr id="10" name="Oval 9">
              <a:extLst>
                <a:ext uri="{FF2B5EF4-FFF2-40B4-BE49-F238E27FC236}">
                  <a16:creationId xmlns:a16="http://schemas.microsoft.com/office/drawing/2014/main" id="{F0307F65-8304-4FA8-A841-D4D7625411BE}"/>
                </a:ext>
              </a:extLst>
            </p:cNvPr>
            <p:cNvSpPr>
              <a:spLocks noChangeArrowheads="1"/>
            </p:cNvSpPr>
            <p:nvPr>
              <p:extLst>
                <p:ext uri="{386F3935-93C4-4BCD-93E2-E3B085C9AB24}">
                  <p16:designElem xmlns:p16="http://schemas.microsoft.com/office/powerpoint/2015/main" val="1"/>
                </p:ext>
              </p:extLst>
            </p:nvPr>
          </p:nvSpPr>
          <p:spPr bwMode="auto">
            <a:xfrm>
              <a:off x="5196840" y="498348"/>
              <a:ext cx="5861304" cy="5861304"/>
            </a:xfrm>
            <a:prstGeom prst="ellipse">
              <a:avLst/>
            </a:prstGeom>
            <a:solidFill>
              <a:schemeClr val="accent1">
                <a:alpha val="55000"/>
              </a:schemeClr>
            </a:solidFill>
            <a:ln>
              <a:noFill/>
            </a:ln>
          </p:spPr>
        </p:sp>
        <p:sp>
          <p:nvSpPr>
            <p:cNvPr id="11" name="Oval 5">
              <a:extLst>
                <a:ext uri="{FF2B5EF4-FFF2-40B4-BE49-F238E27FC236}">
                  <a16:creationId xmlns:a16="http://schemas.microsoft.com/office/drawing/2014/main" id="{C8B8394C-136F-4E05-A002-D93A5E79CD50}"/>
                </a:ext>
              </a:extLst>
            </p:cNvPr>
            <p:cNvSpPr>
              <a:spLocks noChangeArrowheads="1"/>
            </p:cNvSpPr>
            <p:nvPr>
              <p:extLst>
                <p:ext uri="{386F3935-93C4-4BCD-93E2-E3B085C9AB24}">
                  <p16:designElem xmlns:p16="http://schemas.microsoft.com/office/powerpoint/2015/main" val="1"/>
                </p:ext>
              </p:extLst>
            </p:nvPr>
          </p:nvSpPr>
          <p:spPr bwMode="auto">
            <a:xfrm>
              <a:off x="3165348" y="498348"/>
              <a:ext cx="5861304" cy="5861304"/>
            </a:xfrm>
            <a:prstGeom prst="ellipse">
              <a:avLst/>
            </a:prstGeom>
            <a:solidFill>
              <a:schemeClr val="accent1">
                <a:alpha val="70000"/>
              </a:schemeClr>
            </a:solidFill>
            <a:ln>
              <a:noFill/>
            </a:ln>
          </p:spPr>
        </p:sp>
      </p:grpSp>
      <p:sp>
        <p:nvSpPr>
          <p:cNvPr id="13" name="Rectangle 12" descr="design element" title="ribbon">
            <a:extLst>
              <a:ext uri="{FF2B5EF4-FFF2-40B4-BE49-F238E27FC236}">
                <a16:creationId xmlns:a16="http://schemas.microsoft.com/office/drawing/2014/main" id="{053FB2EE-284F-4C87-AB3D-BBF87A9FAB9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514600"/>
            <a:ext cx="1219200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524000" y="2776538"/>
            <a:ext cx="9144000" cy="1381188"/>
          </a:xfrm>
        </p:spPr>
        <p:txBody>
          <a:bodyPr vert="horz" lIns="91440" tIns="45720" rIns="91440" bIns="45720" rtlCol="0" anchor="ctr">
            <a:normAutofit/>
          </a:bodyPr>
          <a:lstStyle/>
          <a:p>
            <a:pPr algn="ctr"/>
            <a:r>
              <a:rPr lang="en-US" sz="4000" b="1" kern="1200" dirty="0">
                <a:solidFill>
                  <a:schemeClr val="bg2"/>
                </a:solidFill>
                <a:latin typeface="+mj-lt"/>
                <a:ea typeface="+mj-ea"/>
                <a:cs typeface="+mj-cs"/>
              </a:rPr>
              <a:t>INTERNATIONAL NORMATIVE FRAMEWORK</a:t>
            </a:r>
          </a:p>
        </p:txBody>
      </p:sp>
    </p:spTree>
    <p:extLst>
      <p:ext uri="{BB962C8B-B14F-4D97-AF65-F5344CB8AC3E}">
        <p14:creationId xmlns:p14="http://schemas.microsoft.com/office/powerpoint/2010/main" val="3206434605"/>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421</TotalTime>
  <Words>2168</Words>
  <Application>Microsoft Office PowerPoint</Application>
  <PresentationFormat>Widescreen</PresentationFormat>
  <Paragraphs>428</Paragraphs>
  <Slides>33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Arial</vt:lpstr>
      <vt:lpstr>Calibri</vt:lpstr>
      <vt:lpstr>Calibri Light</vt:lpstr>
      <vt:lpstr>Times New Roman</vt:lpstr>
      <vt:lpstr>Verdana</vt:lpstr>
      <vt:lpstr>Office Theme</vt:lpstr>
      <vt:lpstr>Chapter 5:  SDG 9.c  INCREASING ACCESS TO ICTs</vt:lpstr>
      <vt:lpstr>Task Team Members</vt:lpstr>
      <vt:lpstr>What did we do?</vt:lpstr>
      <vt:lpstr>The mandate</vt:lpstr>
      <vt:lpstr>Discussion Questions</vt:lpstr>
      <vt:lpstr>INTRODUCTION</vt:lpstr>
      <vt:lpstr>Framing the topic of digital inclusion</vt:lpstr>
      <vt:lpstr>Value of inclusive ICTs for participation</vt:lpstr>
      <vt:lpstr>INTERNATIONAL NORMATIVE FRAMEWORK</vt:lpstr>
      <vt:lpstr>Convention on the Rights of Persons with Disabilities</vt:lpstr>
      <vt:lpstr>Sustainable Development Goals</vt:lpstr>
      <vt:lpstr>Other global and regional treaties </vt:lpstr>
      <vt:lpstr>SITUATION OF PERSONS WITH DISABILITIES </vt:lpstr>
      <vt:lpstr>Disability and the Digital Divide</vt:lpstr>
      <vt:lpstr> Latin America and the Caribbean (11 countries): use of internet by disability status, around 2010 (In percentages) </vt:lpstr>
      <vt:lpstr>Latin America and the Caribbean (11 countries): use of and access to the internet by persons with disability by age, around 2010 </vt:lpstr>
      <vt:lpstr>Meeting CRPD ICT Obligations</vt:lpstr>
      <vt:lpstr>Meeting CRPD ICT Obligations</vt:lpstr>
      <vt:lpstr>2016 United Nations E-Government Survey </vt:lpstr>
      <vt:lpstr>GOOD PRACTICES AND POLICY TRENDS</vt:lpstr>
      <vt:lpstr>Policy Trends</vt:lpstr>
      <vt:lpstr>Policy Trends</vt:lpstr>
      <vt:lpstr>Meeting CRPD ICT Obligations</vt:lpstr>
      <vt:lpstr>Meeting CRPD ICT Obligations</vt:lpstr>
      <vt:lpstr>Practice Trends</vt:lpstr>
      <vt:lpstr>UN ACTIVITIES</vt:lpstr>
      <vt:lpstr>UN Activities</vt:lpstr>
      <vt:lpstr>RECOMMENDATIONS AND CONCLUSION</vt:lpstr>
      <vt:lpstr>Recommendations</vt:lpstr>
      <vt:lpstr>Recommendations</vt:lpstr>
      <vt:lpstr>Conclusion</vt:lpstr>
      <vt:lpstr>Discussion Questions</vt:lpstr>
      <vt:lpstr>Reach out to 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5:  SDG 9.c  INCREASING ACCESS TO ICTs</dc:title>
  <dc:creator>Deepti Samant Raja</dc:creator>
  <cp:lastModifiedBy>Deepti Samant Raja</cp:lastModifiedBy>
  <cp:revision>85</cp:revision>
  <dcterms:created xsi:type="dcterms:W3CDTF">2017-12-12T16:37:45Z</dcterms:created>
  <dcterms:modified xsi:type="dcterms:W3CDTF">2017-12-13T13:05:49Z</dcterms:modified>
</cp:coreProperties>
</file>